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1"/>
  </p:notesMasterIdLst>
  <p:handoutMasterIdLst>
    <p:handoutMasterId r:id="rId172"/>
  </p:handoutMasterIdLst>
  <p:sldIdLst>
    <p:sldId id="394" r:id="rId2"/>
    <p:sldId id="603" r:id="rId3"/>
    <p:sldId id="396" r:id="rId4"/>
    <p:sldId id="618" r:id="rId5"/>
    <p:sldId id="582" r:id="rId6"/>
    <p:sldId id="581" r:id="rId7"/>
    <p:sldId id="397" r:id="rId8"/>
    <p:sldId id="400" r:id="rId9"/>
    <p:sldId id="395" r:id="rId10"/>
    <p:sldId id="403" r:id="rId11"/>
    <p:sldId id="401" r:id="rId12"/>
    <p:sldId id="399" r:id="rId13"/>
    <p:sldId id="404" r:id="rId14"/>
    <p:sldId id="587" r:id="rId15"/>
    <p:sldId id="405" r:id="rId16"/>
    <p:sldId id="406" r:id="rId17"/>
    <p:sldId id="407" r:id="rId18"/>
    <p:sldId id="408" r:id="rId19"/>
    <p:sldId id="580" r:id="rId20"/>
    <p:sldId id="602" r:id="rId21"/>
    <p:sldId id="409" r:id="rId22"/>
    <p:sldId id="442" r:id="rId23"/>
    <p:sldId id="448" r:id="rId24"/>
    <p:sldId id="449" r:id="rId25"/>
    <p:sldId id="441" r:id="rId26"/>
    <p:sldId id="445" r:id="rId27"/>
    <p:sldId id="623" r:id="rId28"/>
    <p:sldId id="622" r:id="rId29"/>
    <p:sldId id="446" r:id="rId30"/>
    <p:sldId id="447" r:id="rId31"/>
    <p:sldId id="583" r:id="rId32"/>
    <p:sldId id="584" r:id="rId33"/>
    <p:sldId id="585" r:id="rId34"/>
    <p:sldId id="593" r:id="rId35"/>
    <p:sldId id="594" r:id="rId36"/>
    <p:sldId id="595" r:id="rId37"/>
    <p:sldId id="454" r:id="rId38"/>
    <p:sldId id="456" r:id="rId39"/>
    <p:sldId id="586" r:id="rId40"/>
    <p:sldId id="616" r:id="rId41"/>
    <p:sldId id="464" r:id="rId42"/>
    <p:sldId id="463" r:id="rId43"/>
    <p:sldId id="604" r:id="rId44"/>
    <p:sldId id="605" r:id="rId45"/>
    <p:sldId id="612" r:id="rId46"/>
    <p:sldId id="462" r:id="rId47"/>
    <p:sldId id="468" r:id="rId48"/>
    <p:sldId id="459" r:id="rId49"/>
    <p:sldId id="469" r:id="rId50"/>
    <p:sldId id="470" r:id="rId51"/>
    <p:sldId id="471" r:id="rId52"/>
    <p:sldId id="480" r:id="rId53"/>
    <p:sldId id="472" r:id="rId54"/>
    <p:sldId id="552" r:id="rId55"/>
    <p:sldId id="578" r:id="rId56"/>
    <p:sldId id="460" r:id="rId57"/>
    <p:sldId id="473" r:id="rId58"/>
    <p:sldId id="474" r:id="rId59"/>
    <p:sldId id="476" r:id="rId60"/>
    <p:sldId id="606" r:id="rId61"/>
    <p:sldId id="579" r:id="rId62"/>
    <p:sldId id="461" r:id="rId63"/>
    <p:sldId id="597" r:id="rId64"/>
    <p:sldId id="601" r:id="rId65"/>
    <p:sldId id="628" r:id="rId66"/>
    <p:sldId id="629" r:id="rId67"/>
    <p:sldId id="630" r:id="rId68"/>
    <p:sldId id="631" r:id="rId69"/>
    <p:sldId id="632" r:id="rId70"/>
    <p:sldId id="633" r:id="rId71"/>
    <p:sldId id="634" r:id="rId72"/>
    <p:sldId id="635" r:id="rId73"/>
    <p:sldId id="636" r:id="rId74"/>
    <p:sldId id="637" r:id="rId75"/>
    <p:sldId id="478" r:id="rId76"/>
    <p:sldId id="479" r:id="rId77"/>
    <p:sldId id="482" r:id="rId78"/>
    <p:sldId id="588" r:id="rId79"/>
    <p:sldId id="481" r:id="rId80"/>
    <p:sldId id="619" r:id="rId81"/>
    <p:sldId id="554" r:id="rId82"/>
    <p:sldId id="555" r:id="rId83"/>
    <p:sldId id="568" r:id="rId84"/>
    <p:sldId id="569" r:id="rId85"/>
    <p:sldId id="570" r:id="rId86"/>
    <p:sldId id="624" r:id="rId87"/>
    <p:sldId id="598" r:id="rId88"/>
    <p:sldId id="571" r:id="rId89"/>
    <p:sldId id="572" r:id="rId90"/>
    <p:sldId id="615" r:id="rId91"/>
    <p:sldId id="639" r:id="rId92"/>
    <p:sldId id="599" r:id="rId93"/>
    <p:sldId id="575" r:id="rId94"/>
    <p:sldId id="567" r:id="rId95"/>
    <p:sldId id="574" r:id="rId96"/>
    <p:sldId id="643" r:id="rId97"/>
    <p:sldId id="644" r:id="rId98"/>
    <p:sldId id="646" r:id="rId99"/>
    <p:sldId id="607" r:id="rId100"/>
    <p:sldId id="645" r:id="rId101"/>
    <p:sldId id="608" r:id="rId102"/>
    <p:sldId id="609" r:id="rId103"/>
    <p:sldId id="610" r:id="rId104"/>
    <p:sldId id="611" r:id="rId105"/>
    <p:sldId id="625" r:id="rId106"/>
    <p:sldId id="613" r:id="rId107"/>
    <p:sldId id="621" r:id="rId108"/>
    <p:sldId id="614" r:id="rId109"/>
    <p:sldId id="626" r:id="rId110"/>
    <p:sldId id="627" r:id="rId111"/>
    <p:sldId id="257" r:id="rId112"/>
    <p:sldId id="640" r:id="rId113"/>
    <p:sldId id="600" r:id="rId114"/>
    <p:sldId id="365" r:id="rId115"/>
    <p:sldId id="364" r:id="rId116"/>
    <p:sldId id="366" r:id="rId117"/>
    <p:sldId id="300" r:id="rId118"/>
    <p:sldId id="641" r:id="rId119"/>
    <p:sldId id="642" r:id="rId120"/>
    <p:sldId id="431" r:id="rId121"/>
    <p:sldId id="389" r:id="rId122"/>
    <p:sldId id="420" r:id="rId123"/>
    <p:sldId id="491" r:id="rId124"/>
    <p:sldId id="492" r:id="rId125"/>
    <p:sldId id="493" r:id="rId126"/>
    <p:sldId id="498" r:id="rId127"/>
    <p:sldId id="499" r:id="rId128"/>
    <p:sldId id="500" r:id="rId129"/>
    <p:sldId id="501" r:id="rId130"/>
    <p:sldId id="502" r:id="rId131"/>
    <p:sldId id="503" r:id="rId132"/>
    <p:sldId id="504" r:id="rId133"/>
    <p:sldId id="505" r:id="rId134"/>
    <p:sldId id="506" r:id="rId135"/>
    <p:sldId id="507" r:id="rId136"/>
    <p:sldId id="508" r:id="rId137"/>
    <p:sldId id="509" r:id="rId138"/>
    <p:sldId id="510" r:id="rId139"/>
    <p:sldId id="511" r:id="rId140"/>
    <p:sldId id="512" r:id="rId141"/>
    <p:sldId id="513" r:id="rId142"/>
    <p:sldId id="514" r:id="rId143"/>
    <p:sldId id="515" r:id="rId144"/>
    <p:sldId id="516" r:id="rId145"/>
    <p:sldId id="517" r:id="rId146"/>
    <p:sldId id="518" r:id="rId147"/>
    <p:sldId id="519" r:id="rId148"/>
    <p:sldId id="520" r:id="rId149"/>
    <p:sldId id="523" r:id="rId150"/>
    <p:sldId id="524" r:id="rId151"/>
    <p:sldId id="525" r:id="rId152"/>
    <p:sldId id="526" r:id="rId153"/>
    <p:sldId id="527" r:id="rId154"/>
    <p:sldId id="528" r:id="rId155"/>
    <p:sldId id="530" r:id="rId156"/>
    <p:sldId id="531" r:id="rId157"/>
    <p:sldId id="535" r:id="rId158"/>
    <p:sldId id="536" r:id="rId159"/>
    <p:sldId id="537" r:id="rId160"/>
    <p:sldId id="538" r:id="rId161"/>
    <p:sldId id="540" r:id="rId162"/>
    <p:sldId id="541" r:id="rId163"/>
    <p:sldId id="542" r:id="rId164"/>
    <p:sldId id="546" r:id="rId165"/>
    <p:sldId id="547" r:id="rId166"/>
    <p:sldId id="548" r:id="rId167"/>
    <p:sldId id="549" r:id="rId168"/>
    <p:sldId id="284" r:id="rId169"/>
    <p:sldId id="638" r:id="rId17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392"/>
    <p:restoredTop sz="94655"/>
  </p:normalViewPr>
  <p:slideViewPr>
    <p:cSldViewPr snapToGrid="0" snapToObjects="1">
      <p:cViewPr>
        <p:scale>
          <a:sx n="70" d="100"/>
          <a:sy n="70" d="100"/>
        </p:scale>
        <p:origin x="984" y="8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notesMaster" Target="notesMasters/notesMaster1.xml"/><Relationship Id="rId172" Type="http://schemas.openxmlformats.org/officeDocument/2006/relationships/handoutMaster" Target="handoutMasters/handout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presProps" Target="presProps.xml"/><Relationship Id="rId174" Type="http://schemas.openxmlformats.org/officeDocument/2006/relationships/viewProps" Target="viewProps.xml"/><Relationship Id="rId175" Type="http://schemas.openxmlformats.org/officeDocument/2006/relationships/theme" Target="theme/theme1.xml"/><Relationship Id="rId176"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76347AF-3F7F-EF4E-BB85-9292131A72FD}" type="datetimeFigureOut">
              <a:rPr lang="en-US"/>
              <a:pPr>
                <a:defRPr/>
              </a:pPr>
              <a:t>8/30/18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C739EC2-F739-5248-85ED-B36DD728E8B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787982D-8750-A44B-89F5-D6F389C08D7A}" type="datetimeFigureOut">
              <a:rPr lang="en-US"/>
              <a:pPr>
                <a:defRPr/>
              </a:pPr>
              <a:t>8/30/18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FB66908-D6F4-EB4C-8222-7DD3823DEE4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x-none" altLang="x-none"/>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DCA24182-9A6A-3F4E-9B02-32D792AB7C6D}" type="slidenum">
              <a:rPr lang="en-US" altLang="x-none"/>
              <a:pPr fontAlgn="base">
                <a:spcBef>
                  <a:spcPct val="0"/>
                </a:spcBef>
                <a:spcAft>
                  <a:spcPct val="0"/>
                </a:spcAft>
              </a:pPr>
              <a:t>118</a:t>
            </a:fld>
            <a:endParaRPr lang="en-US" altLang="x-none"/>
          </a:p>
        </p:txBody>
      </p:sp>
    </p:spTree>
    <p:extLst>
      <p:ext uri="{BB962C8B-B14F-4D97-AF65-F5344CB8AC3E}">
        <p14:creationId xmlns:p14="http://schemas.microsoft.com/office/powerpoint/2010/main" val="114078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x-none" altLang="x-none"/>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D389E37-E345-6443-9407-7BA324EE0C65}" type="slidenum">
              <a:rPr lang="en-US" altLang="x-none"/>
              <a:pPr fontAlgn="base">
                <a:spcBef>
                  <a:spcPct val="0"/>
                </a:spcBef>
                <a:spcAft>
                  <a:spcPct val="0"/>
                </a:spcAft>
              </a:pPr>
              <a:t>123</a:t>
            </a:fld>
            <a:endParaRPr lang="en-US" altLang="x-none"/>
          </a:p>
        </p:txBody>
      </p:sp>
    </p:spTree>
    <p:extLst>
      <p:ext uri="{BB962C8B-B14F-4D97-AF65-F5344CB8AC3E}">
        <p14:creationId xmlns:p14="http://schemas.microsoft.com/office/powerpoint/2010/main" val="56523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x-none" altLang="x-none"/>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F6C13F0-632A-724F-B29C-9CADD67C25CE}" type="slidenum">
              <a:rPr lang="en-US" altLang="x-none"/>
              <a:pPr fontAlgn="base">
                <a:spcBef>
                  <a:spcPct val="0"/>
                </a:spcBef>
                <a:spcAft>
                  <a:spcPct val="0"/>
                </a:spcAft>
              </a:pPr>
              <a:t>158</a:t>
            </a:fld>
            <a:endParaRPr lang="en-US" altLang="x-none"/>
          </a:p>
        </p:txBody>
      </p:sp>
    </p:spTree>
    <p:extLst>
      <p:ext uri="{BB962C8B-B14F-4D97-AF65-F5344CB8AC3E}">
        <p14:creationId xmlns:p14="http://schemas.microsoft.com/office/powerpoint/2010/main" val="1963176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x-none" altLang="x-none"/>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AFE523F-A8B9-EF44-AF08-069E1E4CD0B6}" type="slidenum">
              <a:rPr lang="en-US" altLang="x-none"/>
              <a:pPr fontAlgn="base">
                <a:spcBef>
                  <a:spcPct val="0"/>
                </a:spcBef>
                <a:spcAft>
                  <a:spcPct val="0"/>
                </a:spcAft>
              </a:pPr>
              <a:t>165</a:t>
            </a:fld>
            <a:endParaRPr lang="en-US" altLang="x-none"/>
          </a:p>
        </p:txBody>
      </p:sp>
    </p:spTree>
    <p:extLst>
      <p:ext uri="{BB962C8B-B14F-4D97-AF65-F5344CB8AC3E}">
        <p14:creationId xmlns:p14="http://schemas.microsoft.com/office/powerpoint/2010/main" val="1531005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07B7C1D-600B-344E-82A2-83FD87642188}" type="datetimeFigureOut">
              <a:rPr lang="en-US"/>
              <a:pPr>
                <a:defRPr/>
              </a:pPr>
              <a:t>8/30/18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47F639-9FDC-CC4E-A711-3EA349883120}" type="slidenum">
              <a:rPr lang="en-US"/>
              <a:pPr>
                <a:defRPr/>
              </a:pPr>
              <a:t>‹#›</a:t>
            </a:fld>
            <a:endParaRPr lang="en-US"/>
          </a:p>
        </p:txBody>
      </p:sp>
    </p:spTree>
    <p:extLst>
      <p:ext uri="{BB962C8B-B14F-4D97-AF65-F5344CB8AC3E}">
        <p14:creationId xmlns:p14="http://schemas.microsoft.com/office/powerpoint/2010/main" val="1275860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79C463-A5D7-9D4D-B548-9B0C57A206AF}" type="datetimeFigureOut">
              <a:rPr lang="en-US"/>
              <a:pPr>
                <a:defRPr/>
              </a:pPr>
              <a:t>8/30/18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2E3C2E-3977-E141-B576-94495FBB8D13}" type="slidenum">
              <a:rPr lang="en-US"/>
              <a:pPr>
                <a:defRPr/>
              </a:pPr>
              <a:t>‹#›</a:t>
            </a:fld>
            <a:endParaRPr lang="en-US"/>
          </a:p>
        </p:txBody>
      </p:sp>
    </p:spTree>
    <p:extLst>
      <p:ext uri="{BB962C8B-B14F-4D97-AF65-F5344CB8AC3E}">
        <p14:creationId xmlns:p14="http://schemas.microsoft.com/office/powerpoint/2010/main" val="1433147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962BBE-F3B8-6645-B6BA-9E4DC09B1684}" type="datetimeFigureOut">
              <a:rPr lang="en-US"/>
              <a:pPr>
                <a:defRPr/>
              </a:pPr>
              <a:t>8/30/18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B6EA45-E22A-3B43-A625-605020BE46D6}" type="slidenum">
              <a:rPr lang="en-US"/>
              <a:pPr>
                <a:defRPr/>
              </a:pPr>
              <a:t>‹#›</a:t>
            </a:fld>
            <a:endParaRPr lang="en-US"/>
          </a:p>
        </p:txBody>
      </p:sp>
    </p:spTree>
    <p:extLst>
      <p:ext uri="{BB962C8B-B14F-4D97-AF65-F5344CB8AC3E}">
        <p14:creationId xmlns:p14="http://schemas.microsoft.com/office/powerpoint/2010/main" val="732960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0C7890-F938-1B45-A7D9-10C5E6DA2646}" type="datetimeFigureOut">
              <a:rPr lang="en-US"/>
              <a:pPr>
                <a:defRPr/>
              </a:pPr>
              <a:t>8/30/18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FAAED2-3803-AF47-9A67-838FED0AD362}" type="slidenum">
              <a:rPr lang="en-US"/>
              <a:pPr>
                <a:defRPr/>
              </a:pPr>
              <a:t>‹#›</a:t>
            </a:fld>
            <a:endParaRPr lang="en-US"/>
          </a:p>
        </p:txBody>
      </p:sp>
    </p:spTree>
    <p:extLst>
      <p:ext uri="{BB962C8B-B14F-4D97-AF65-F5344CB8AC3E}">
        <p14:creationId xmlns:p14="http://schemas.microsoft.com/office/powerpoint/2010/main" val="759661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57A194A-6C83-A947-9E40-85661A64711D}" type="datetimeFigureOut">
              <a:rPr lang="en-US"/>
              <a:pPr>
                <a:defRPr/>
              </a:pPr>
              <a:t>8/30/18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085675-FB59-B145-9898-ADC50C7B02EC}" type="slidenum">
              <a:rPr lang="en-US"/>
              <a:pPr>
                <a:defRPr/>
              </a:pPr>
              <a:t>‹#›</a:t>
            </a:fld>
            <a:endParaRPr lang="en-US"/>
          </a:p>
        </p:txBody>
      </p:sp>
    </p:spTree>
    <p:extLst>
      <p:ext uri="{BB962C8B-B14F-4D97-AF65-F5344CB8AC3E}">
        <p14:creationId xmlns:p14="http://schemas.microsoft.com/office/powerpoint/2010/main" val="84774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8F82C26-8C01-F144-B6A3-3743396B515A}" type="datetimeFigureOut">
              <a:rPr lang="en-US"/>
              <a:pPr>
                <a:defRPr/>
              </a:pPr>
              <a:t>8/30/18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613D9C-F08D-2747-850D-AEB34BB5AE95}" type="slidenum">
              <a:rPr lang="en-US"/>
              <a:pPr>
                <a:defRPr/>
              </a:pPr>
              <a:t>‹#›</a:t>
            </a:fld>
            <a:endParaRPr lang="en-US"/>
          </a:p>
        </p:txBody>
      </p:sp>
    </p:spTree>
    <p:extLst>
      <p:ext uri="{BB962C8B-B14F-4D97-AF65-F5344CB8AC3E}">
        <p14:creationId xmlns:p14="http://schemas.microsoft.com/office/powerpoint/2010/main" val="160136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E179FFC-222D-3F4B-92B1-968B36024672}" type="datetimeFigureOut">
              <a:rPr lang="en-US"/>
              <a:pPr>
                <a:defRPr/>
              </a:pPr>
              <a:t>8/30/18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397C8F-DB3C-B04F-94AF-71472CEF70DC}" type="slidenum">
              <a:rPr lang="en-US"/>
              <a:pPr>
                <a:defRPr/>
              </a:pPr>
              <a:t>‹#›</a:t>
            </a:fld>
            <a:endParaRPr lang="en-US"/>
          </a:p>
        </p:txBody>
      </p:sp>
    </p:spTree>
    <p:extLst>
      <p:ext uri="{BB962C8B-B14F-4D97-AF65-F5344CB8AC3E}">
        <p14:creationId xmlns:p14="http://schemas.microsoft.com/office/powerpoint/2010/main" val="1859162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D98B0C-A9B6-104E-B6F9-3FE5CF9DB178}" type="datetimeFigureOut">
              <a:rPr lang="en-US"/>
              <a:pPr>
                <a:defRPr/>
              </a:pPr>
              <a:t>8/30/18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07A1AB9-9E22-A24C-A68F-7CC1B394B286}" type="slidenum">
              <a:rPr lang="en-US"/>
              <a:pPr>
                <a:defRPr/>
              </a:pPr>
              <a:t>‹#›</a:t>
            </a:fld>
            <a:endParaRPr lang="en-US"/>
          </a:p>
        </p:txBody>
      </p:sp>
    </p:spTree>
    <p:extLst>
      <p:ext uri="{BB962C8B-B14F-4D97-AF65-F5344CB8AC3E}">
        <p14:creationId xmlns:p14="http://schemas.microsoft.com/office/powerpoint/2010/main" val="1061762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3B4A4A-FC85-734F-B483-3F5F9A1F0630}" type="datetimeFigureOut">
              <a:rPr lang="en-US"/>
              <a:pPr>
                <a:defRPr/>
              </a:pPr>
              <a:t>8/30/18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16D6AE-83CA-3247-870D-2983673BEC0B}" type="slidenum">
              <a:rPr lang="en-US"/>
              <a:pPr>
                <a:defRPr/>
              </a:pPr>
              <a:t>‹#›</a:t>
            </a:fld>
            <a:endParaRPr lang="en-US"/>
          </a:p>
        </p:txBody>
      </p:sp>
    </p:spTree>
    <p:extLst>
      <p:ext uri="{BB962C8B-B14F-4D97-AF65-F5344CB8AC3E}">
        <p14:creationId xmlns:p14="http://schemas.microsoft.com/office/powerpoint/2010/main" val="160580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E3601B-9526-B247-B803-F6FD7D68A513}" type="datetimeFigureOut">
              <a:rPr lang="en-US"/>
              <a:pPr>
                <a:defRPr/>
              </a:pPr>
              <a:t>8/30/18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FCC1E5-375D-C044-922A-414EB71D31A1}" type="slidenum">
              <a:rPr lang="en-US"/>
              <a:pPr>
                <a:defRPr/>
              </a:pPr>
              <a:t>‹#›</a:t>
            </a:fld>
            <a:endParaRPr lang="en-US"/>
          </a:p>
        </p:txBody>
      </p:sp>
    </p:spTree>
    <p:extLst>
      <p:ext uri="{BB962C8B-B14F-4D97-AF65-F5344CB8AC3E}">
        <p14:creationId xmlns:p14="http://schemas.microsoft.com/office/powerpoint/2010/main" val="1372904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770E5B-8210-094D-9FCF-C62453B85474}" type="datetimeFigureOut">
              <a:rPr lang="en-US"/>
              <a:pPr>
                <a:defRPr/>
              </a:pPr>
              <a:t>8/30/18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182ED0-21E9-6A4E-B3E6-167ED5B578CE}" type="slidenum">
              <a:rPr lang="en-US"/>
              <a:pPr>
                <a:defRPr/>
              </a:pPr>
              <a:t>‹#›</a:t>
            </a:fld>
            <a:endParaRPr lang="en-US"/>
          </a:p>
        </p:txBody>
      </p:sp>
    </p:spTree>
    <p:extLst>
      <p:ext uri="{BB962C8B-B14F-4D97-AF65-F5344CB8AC3E}">
        <p14:creationId xmlns:p14="http://schemas.microsoft.com/office/powerpoint/2010/main" val="18372078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FE9DE86-4EDE-6B4F-B7E3-FFC673DB75C7}" type="datetimeFigureOut">
              <a:rPr lang="en-US"/>
              <a:pPr>
                <a:defRPr/>
              </a:pPr>
              <a:t>8/30/18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233CEB5-0178-A846-AB09-6E864ACB4B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 Id="rId3" Type="http://schemas.openxmlformats.org/officeDocument/2006/relationships/image" Target="../media/image86.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 Id="rId3" Type="http://schemas.openxmlformats.org/officeDocument/2006/relationships/image" Target="../media/image89.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 Id="rId3" Type="http://schemas.openxmlformats.org/officeDocument/2006/relationships/image" Target="../media/image9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1.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7" Type="http://schemas.openxmlformats.org/officeDocument/2006/relationships/image" Target="../media/image97.jpeg"/><Relationship Id="rId8" Type="http://schemas.openxmlformats.org/officeDocument/2006/relationships/image" Target="../media/image98.jp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4.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 Id="rId3" Type="http://schemas.openxmlformats.org/officeDocument/2006/relationships/image" Target="../media/image108.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0.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 Id="rId3" Type="http://schemas.openxmlformats.org/officeDocument/2006/relationships/image" Target="../media/image92.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 Id="rId3" Type="http://schemas.openxmlformats.org/officeDocument/2006/relationships/image" Target="../media/image118.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 Id="rId3" Type="http://schemas.openxmlformats.org/officeDocument/2006/relationships/image" Target="../media/image140.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58.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3.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 Id="rId3" Type="http://schemas.openxmlformats.org/officeDocument/2006/relationships/image" Target="../media/image154.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yvasmiskas.lt/?attachment_id=5825" TargetMode="External"/><Relationship Id="rId3"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yvasmiskas.lt/sengires-zmogaus-nepaliesti-miskai/"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rboristai.lt/articles/populiarus/242-augal-genetiniai-itekliai7/1057-negyva-mediena-sveiko-misko-pozymis"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 Id="rId3" Type="http://schemas.openxmlformats.org/officeDocument/2006/relationships/image" Target="../media/image69.jpg"/></Relationships>
</file>

<file path=ppt/slides/_rels/slide78.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lt.wikipedia.org/wiki/Lietuva" TargetMode="External"/><Relationship Id="rId4" Type="http://schemas.openxmlformats.org/officeDocument/2006/relationships/hyperlink" Target="https://lt.wikipedia.org/w/index.php?title=Mi%C5%A1k%C5%B3_%C4%AFstatymas&amp;action=edit&amp;redlink=1" TargetMode="External"/><Relationship Id="rId5" Type="http://schemas.openxmlformats.org/officeDocument/2006/relationships/hyperlink" Target="https://lt.wikipedia.org/w/index.php?title=Augaviet%C4%97&amp;action=edit&amp;redlink=1" TargetMode="External"/><Relationship Id="rId6" Type="http://schemas.openxmlformats.org/officeDocument/2006/relationships/hyperlink" Target="https://lt.wikipedia.org/wiki/Augalija" TargetMode="External"/><Relationship Id="rId7" Type="http://schemas.openxmlformats.org/officeDocument/2006/relationships/hyperlink" Target="https://lt.wikipedia.org/w/index.php?title=Kirtaviet%C4%97&amp;action=edit&amp;redlink=1" TargetMode="External"/><Relationship Id="rId1" Type="http://schemas.openxmlformats.org/officeDocument/2006/relationships/slideLayout" Target="../slideLayouts/slideLayout2.xml"/><Relationship Id="rId2" Type="http://schemas.openxmlformats.org/officeDocument/2006/relationships/hyperlink" Target="http://wrm.org.uy/actions-and-campaigns/how-does-the-fao-forest-definition-harm-people-and-forests-an-open-letter-to-the-fao/"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 Id="rId3" Type="http://schemas.openxmlformats.org/officeDocument/2006/relationships/image" Target="../media/image80.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 Id="rId3" Type="http://schemas.openxmlformats.org/officeDocument/2006/relationships/image" Target="../media/image84.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8738" y="220663"/>
            <a:ext cx="9712325"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4"/>
          <p:cNvSpPr txBox="1">
            <a:spLocks noChangeArrowheads="1"/>
          </p:cNvSpPr>
          <p:nvPr/>
        </p:nvSpPr>
        <p:spPr bwMode="auto">
          <a:xfrm>
            <a:off x="2044700" y="962025"/>
            <a:ext cx="82804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x-none" sz="3200" i="1" dirty="0">
                <a:solidFill>
                  <a:schemeClr val="bg1"/>
                </a:solidFill>
                <a:latin typeface="Arial" charset="0"/>
                <a:ea typeface="Arial" charset="0"/>
                <a:cs typeface="Arial" charset="0"/>
              </a:rPr>
              <a:t>Tai toks miškas traukęsis par Lietuvos žemę;</a:t>
            </a:r>
            <a:r>
              <a:rPr lang="en-US" altLang="x-none" sz="3200" b="1" i="1" dirty="0">
                <a:solidFill>
                  <a:schemeClr val="bg1"/>
                </a:solidFill>
                <a:latin typeface="Arial" charset="0"/>
                <a:ea typeface="Arial" charset="0"/>
                <a:cs typeface="Arial" charset="0"/>
              </a:rPr>
              <a:t/>
            </a:r>
            <a:br>
              <a:rPr lang="en-US" altLang="x-none" sz="3200" b="1" i="1" dirty="0">
                <a:solidFill>
                  <a:schemeClr val="bg1"/>
                </a:solidFill>
                <a:latin typeface="Arial" charset="0"/>
                <a:ea typeface="Arial" charset="0"/>
                <a:cs typeface="Arial" charset="0"/>
              </a:rPr>
            </a:br>
            <a:r>
              <a:rPr lang="en-US" altLang="x-none" sz="3200" i="1" dirty="0">
                <a:solidFill>
                  <a:schemeClr val="bg1"/>
                </a:solidFill>
                <a:latin typeface="Arial" charset="0"/>
                <a:ea typeface="Arial" charset="0"/>
                <a:cs typeface="Arial" charset="0"/>
              </a:rPr>
              <a:t>Visi plotai žaliavę pavėne aptemę;</a:t>
            </a:r>
            <a:br>
              <a:rPr lang="en-US" altLang="x-none" sz="3200" i="1" dirty="0">
                <a:solidFill>
                  <a:schemeClr val="bg1"/>
                </a:solidFill>
                <a:latin typeface="Arial" charset="0"/>
                <a:ea typeface="Arial" charset="0"/>
                <a:cs typeface="Arial" charset="0"/>
              </a:rPr>
            </a:br>
            <a:r>
              <a:rPr lang="en-US" altLang="x-none" sz="3200" b="1" i="1" dirty="0">
                <a:solidFill>
                  <a:schemeClr val="bg1"/>
                </a:solidFill>
                <a:latin typeface="Arial" charset="0"/>
                <a:ea typeface="Arial" charset="0"/>
                <a:cs typeface="Arial" charset="0"/>
              </a:rPr>
              <a:t/>
            </a:r>
            <a:br>
              <a:rPr lang="en-US" altLang="x-none" sz="3200" b="1" i="1" dirty="0">
                <a:solidFill>
                  <a:schemeClr val="bg1"/>
                </a:solidFill>
                <a:latin typeface="Arial" charset="0"/>
                <a:ea typeface="Arial" charset="0"/>
                <a:cs typeface="Arial" charset="0"/>
              </a:rPr>
            </a:br>
            <a:r>
              <a:rPr lang="en-US" altLang="x-none" sz="3200" i="1" dirty="0">
                <a:solidFill>
                  <a:schemeClr val="bg1"/>
                </a:solidFill>
                <a:latin typeface="Arial" charset="0"/>
                <a:ea typeface="Arial" charset="0"/>
                <a:cs typeface="Arial" charset="0"/>
              </a:rPr>
              <a:t>Visos buvę viršūnės vienybėn suspynę,</a:t>
            </a:r>
            <a:r>
              <a:rPr lang="en-US" altLang="x-none" sz="3200" b="1" i="1" dirty="0">
                <a:solidFill>
                  <a:schemeClr val="bg1"/>
                </a:solidFill>
                <a:latin typeface="Arial" charset="0"/>
                <a:ea typeface="Arial" charset="0"/>
                <a:cs typeface="Arial" charset="0"/>
              </a:rPr>
              <a:t/>
            </a:r>
            <a:br>
              <a:rPr lang="en-US" altLang="x-none" sz="3200" b="1" i="1" dirty="0">
                <a:solidFill>
                  <a:schemeClr val="bg1"/>
                </a:solidFill>
                <a:latin typeface="Arial" charset="0"/>
                <a:ea typeface="Arial" charset="0"/>
                <a:cs typeface="Arial" charset="0"/>
              </a:rPr>
            </a:br>
            <a:r>
              <a:rPr lang="en-US" altLang="x-none" sz="3200" i="1" dirty="0">
                <a:solidFill>
                  <a:schemeClr val="bg1"/>
                </a:solidFill>
                <a:latin typeface="Arial" charset="0"/>
                <a:ea typeface="Arial" charset="0"/>
                <a:cs typeface="Arial" charset="0"/>
              </a:rPr>
              <a:t>Kaip lietuvnykų širdys int vieną tėvynę.</a:t>
            </a:r>
            <a:br>
              <a:rPr lang="en-US" altLang="x-none" sz="3200" i="1" dirty="0">
                <a:solidFill>
                  <a:schemeClr val="bg1"/>
                </a:solidFill>
                <a:latin typeface="Arial" charset="0"/>
                <a:ea typeface="Arial" charset="0"/>
                <a:cs typeface="Arial" charset="0"/>
              </a:rPr>
            </a:br>
            <a:r>
              <a:rPr lang="en-US" altLang="x-none" sz="3200" b="1" i="1" dirty="0">
                <a:solidFill>
                  <a:schemeClr val="bg1"/>
                </a:solidFill>
                <a:latin typeface="Arial" charset="0"/>
                <a:ea typeface="Arial" charset="0"/>
                <a:cs typeface="Arial" charset="0"/>
              </a:rPr>
              <a:t/>
            </a:r>
            <a:br>
              <a:rPr lang="en-US" altLang="x-none" sz="3200" b="1" i="1" dirty="0">
                <a:solidFill>
                  <a:schemeClr val="bg1"/>
                </a:solidFill>
                <a:latin typeface="Arial" charset="0"/>
                <a:ea typeface="Arial" charset="0"/>
                <a:cs typeface="Arial" charset="0"/>
              </a:rPr>
            </a:br>
            <a:r>
              <a:rPr lang="en-US" altLang="x-none" sz="3200" i="1" dirty="0">
                <a:solidFill>
                  <a:schemeClr val="bg1"/>
                </a:solidFill>
                <a:latin typeface="Arial" charset="0"/>
                <a:ea typeface="Arial" charset="0"/>
                <a:cs typeface="Arial" charset="0"/>
              </a:rPr>
              <a:t>Ė lietuviai su medžiais vis zgadoj gyvenę,</a:t>
            </a:r>
            <a:r>
              <a:rPr lang="en-US" altLang="x-none" sz="3200" b="1" i="1" dirty="0">
                <a:solidFill>
                  <a:schemeClr val="bg1"/>
                </a:solidFill>
                <a:latin typeface="Arial" charset="0"/>
                <a:ea typeface="Arial" charset="0"/>
                <a:cs typeface="Arial" charset="0"/>
              </a:rPr>
              <a:t/>
            </a:r>
            <a:br>
              <a:rPr lang="en-US" altLang="x-none" sz="3200" b="1" i="1" dirty="0">
                <a:solidFill>
                  <a:schemeClr val="bg1"/>
                </a:solidFill>
                <a:latin typeface="Arial" charset="0"/>
                <a:ea typeface="Arial" charset="0"/>
                <a:cs typeface="Arial" charset="0"/>
              </a:rPr>
            </a:br>
            <a:r>
              <a:rPr lang="en-US" altLang="x-none" sz="3200" i="1" dirty="0">
                <a:solidFill>
                  <a:schemeClr val="bg1"/>
                </a:solidFill>
                <a:latin typeface="Arial" charset="0"/>
                <a:ea typeface="Arial" charset="0"/>
                <a:cs typeface="Arial" charset="0"/>
              </a:rPr>
              <a:t>Jaunystėj pasižinę ir draugėj pasenę</a:t>
            </a:r>
            <a:r>
              <a:rPr lang="mr-IN" altLang="x-none" sz="3200" i="1" dirty="0">
                <a:solidFill>
                  <a:schemeClr val="bg1"/>
                </a:solidFill>
                <a:latin typeface="Arial" charset="0"/>
                <a:ea typeface="Arial" charset="0"/>
                <a:cs typeface="Arial" charset="0"/>
              </a:rPr>
              <a:t>…</a:t>
            </a:r>
            <a:endParaRPr lang="en-US" altLang="x-none" sz="3200" i="1" dirty="0">
              <a:solidFill>
                <a:schemeClr val="bg1"/>
              </a:solidFill>
              <a:latin typeface="Arial" charset="0"/>
              <a:ea typeface="Arial" charset="0"/>
              <a:cs typeface="Arial" charset="0"/>
            </a:endParaRPr>
          </a:p>
          <a:p>
            <a:pPr eaLnBrk="1" hangingPunct="1"/>
            <a:endParaRPr lang="en-US" altLang="x-none" sz="2000" i="1" dirty="0">
              <a:solidFill>
                <a:schemeClr val="bg1"/>
              </a:solidFill>
              <a:latin typeface="Arial" charset="0"/>
              <a:ea typeface="Arial" charset="0"/>
              <a:cs typeface="Arial" charset="0"/>
            </a:endParaRPr>
          </a:p>
          <a:p>
            <a:pPr eaLnBrk="1" hangingPunct="1"/>
            <a:r>
              <a:rPr lang="en-US" altLang="x-none" sz="2400" i="1" dirty="0">
                <a:solidFill>
                  <a:schemeClr val="bg1"/>
                </a:solidFill>
                <a:latin typeface="Arial" charset="0"/>
                <a:ea typeface="Arial" charset="0"/>
                <a:cs typeface="Arial" charset="0"/>
              </a:rPr>
              <a:t>A. Baranauskas “Anykščių Šilelis”</a:t>
            </a:r>
            <a:endParaRPr lang="en-US" altLang="x-none" sz="2400" dirty="0">
              <a:solidFill>
                <a:schemeClr val="bg1"/>
              </a:solidFill>
              <a:latin typeface="Arial" charset="0"/>
              <a:ea typeface="Arial" charset="0"/>
              <a:cs typeface="Arial" charset="0"/>
            </a:endParaRPr>
          </a:p>
          <a:p>
            <a:pPr eaLnBrk="1" hangingPunct="1"/>
            <a:endParaRPr lang="en-US" altLang="x-none" dirty="0"/>
          </a:p>
        </p:txBody>
      </p:sp>
    </p:spTree>
    <p:extLst>
      <p:ext uri="{BB962C8B-B14F-4D97-AF65-F5344CB8AC3E}">
        <p14:creationId xmlns:p14="http://schemas.microsoft.com/office/powerpoint/2010/main" val="898319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2400"/>
            <a:ext cx="10515600" cy="1325563"/>
          </a:xfrm>
        </p:spPr>
        <p:txBody>
          <a:bodyPr/>
          <a:lstStyle/>
          <a:p>
            <a:pPr algn="ctr"/>
            <a:r>
              <a:rPr lang="en-US" b="1" dirty="0" smtClean="0"/>
              <a:t>4 MIŠKŲ GRUPĖS</a:t>
            </a:r>
            <a:endParaRPr lang="en-US" b="1" dirty="0"/>
          </a:p>
        </p:txBody>
      </p:sp>
    </p:spTree>
    <p:extLst>
      <p:ext uri="{BB962C8B-B14F-4D97-AF65-F5344CB8AC3E}">
        <p14:creationId xmlns:p14="http://schemas.microsoft.com/office/powerpoint/2010/main" val="96859386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788" y="332757"/>
            <a:ext cx="3895228" cy="6319693"/>
          </a:xfr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222188" y="237392"/>
            <a:ext cx="4750611" cy="641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084952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838200" y="0"/>
            <a:ext cx="10515600" cy="1325563"/>
          </a:xfrm>
        </p:spPr>
        <p:txBody>
          <a:bodyPr/>
          <a:lstStyle/>
          <a:p>
            <a:pPr algn="ctr" eaLnBrk="1" hangingPunct="1"/>
            <a:r>
              <a:rPr lang="en-US" altLang="x-none" sz="4000" b="1"/>
              <a:t>PILIETINĖ NUOMONĖ</a:t>
            </a:r>
          </a:p>
        </p:txBody>
      </p:sp>
      <p:pic>
        <p:nvPicPr>
          <p:cNvPr id="3891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3663" y="1042988"/>
            <a:ext cx="74850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56177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98675" y="238125"/>
            <a:ext cx="7688263" cy="3381375"/>
          </a:xfrm>
        </p:spPr>
      </p:pic>
      <p:pic>
        <p:nvPicPr>
          <p:cNvPr id="3993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8675" y="3041650"/>
            <a:ext cx="74342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405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074738"/>
            <a:ext cx="11796712" cy="4818062"/>
          </a:xfrm>
        </p:spPr>
      </p:pic>
    </p:spTree>
    <p:extLst>
      <p:ext uri="{BB962C8B-B14F-4D97-AF65-F5344CB8AC3E}">
        <p14:creationId xmlns:p14="http://schemas.microsoft.com/office/powerpoint/2010/main" val="2795750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236538" y="1339850"/>
            <a:ext cx="11803062" cy="4981575"/>
          </a:xfrm>
        </p:spPr>
        <p:txBody>
          <a:bodyPr/>
          <a:lstStyle/>
          <a:p>
            <a:pPr algn="ctr" eaLnBrk="1" hangingPunct="1"/>
            <a:r>
              <a:rPr lang="en-US" altLang="x-none" sz="3000" b="1"/>
              <a:t>Vieną kartą ir visiems laikams turi būti pareikšta mūsų piliečių nuomonė – kas mums yra miškas ir kokią Lietuvą mes norime matyti ateityje.“</a:t>
            </a:r>
            <a:br>
              <a:rPr lang="en-US" altLang="x-none" sz="3000" b="1"/>
            </a:br>
            <a:r>
              <a:rPr lang="en-US" altLang="x-none" sz="2800"/>
              <a:t/>
            </a:r>
            <a:br>
              <a:rPr lang="en-US" altLang="x-none" sz="2800"/>
            </a:br>
            <a:r>
              <a:rPr lang="en-US" altLang="x-none" sz="2800"/>
              <a:t>„Aš manau, kad miško kirtimą Lietuvoje, praktiškai, reikia uždrausti visiškai. Jeigu jo (miško) šiai dienai yra daugiau kaip pusė iškirsta, tai reiškia – fatalinė katastrofa Lietuvai. Lietuva niekam nebus reikalinga kaip gamtinė vieta. Ji bus reikalinga kaip vieta bet kam – pastatyt fabrikui, kelią padaryt. Tokia kaip geografinė vieta su savo landšaftu, su savo gamtinėmis gėrybėmis, ji nebebus įdomi niekam.</a:t>
            </a:r>
            <a:br>
              <a:rPr lang="en-US" altLang="x-none" sz="2800"/>
            </a:br>
            <a:r>
              <a:rPr lang="en-US" altLang="x-none" sz="2800"/>
              <a:t/>
            </a:r>
            <a:br>
              <a:rPr lang="en-US" altLang="x-none" sz="2800"/>
            </a:br>
            <a:r>
              <a:rPr lang="en-US" altLang="x-none" sz="2800"/>
              <a:t>Ji bus Olandija – kvadratėliai, viskas suskirstyta, išlyginta, iščiupinėta. Kam miškas – kopūstų laukas, tam tai gražu. </a:t>
            </a:r>
            <a:br>
              <a:rPr lang="en-US" altLang="x-none" sz="2800"/>
            </a:br>
            <a:r>
              <a:rPr lang="en-US" altLang="x-none" sz="2800"/>
              <a:t/>
            </a:r>
            <a:br>
              <a:rPr lang="en-US" altLang="x-none" sz="2800"/>
            </a:br>
            <a:r>
              <a:rPr lang="en-US" altLang="x-none" sz="2800"/>
              <a:t>Kai kas sakys  – visiškas absurdas – nekirsti miško? Juk ir statybos, ir baldų pramonė… ką mes negalėsime medžio nusikirst? Taip, nebegalėsim, importuokim tą medį – jis bus brangus, sakysit, … tegul būna – mes pradėsime jį gerbti.“</a:t>
            </a:r>
            <a:br>
              <a:rPr lang="en-US" altLang="x-none" sz="2800"/>
            </a:br>
            <a:r>
              <a:rPr lang="en-US" altLang="x-none" sz="2800"/>
              <a:t/>
            </a:r>
            <a:br>
              <a:rPr lang="en-US" altLang="x-none" sz="2800"/>
            </a:br>
            <a:r>
              <a:rPr lang="en-US" altLang="x-none" sz="2800"/>
              <a:t>Mantas SAKALAUSKAS</a:t>
            </a:r>
            <a:r>
              <a:rPr lang="en-US" altLang="x-none" sz="2400"/>
              <a:t/>
            </a:r>
            <a:br>
              <a:rPr lang="en-US" altLang="x-none" sz="2400"/>
            </a:br>
            <a:r>
              <a:rPr lang="en-US" altLang="x-none" sz="2400"/>
              <a:t/>
            </a:r>
            <a:br>
              <a:rPr lang="en-US" altLang="x-none" sz="2400"/>
            </a:br>
            <a:endParaRPr lang="en-US" altLang="x-none" sz="2400"/>
          </a:p>
        </p:txBody>
      </p:sp>
    </p:spTree>
    <p:extLst>
      <p:ext uri="{BB962C8B-B14F-4D97-AF65-F5344CB8AC3E}">
        <p14:creationId xmlns:p14="http://schemas.microsoft.com/office/powerpoint/2010/main" val="1237129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068" y="2740025"/>
            <a:ext cx="10341864" cy="496951"/>
          </a:xfrm>
        </p:spPr>
        <p:txBody>
          <a:bodyPr/>
          <a:lstStyle/>
          <a:p>
            <a:pPr marL="0" indent="0">
              <a:buNone/>
            </a:pPr>
            <a:r>
              <a:rPr lang="en-US" sz="4000" dirty="0" smtClean="0">
                <a:latin typeface="+mj-lt"/>
              </a:rPr>
              <a:t>KODĖL TAIP APLEISTI MŪSŲ MIŠKAI IR MEDŽIAI?</a:t>
            </a:r>
            <a:endParaRPr lang="en-US" sz="4000" dirty="0">
              <a:latin typeface="+mj-lt"/>
            </a:endParaRPr>
          </a:p>
        </p:txBody>
      </p:sp>
    </p:spTree>
    <p:extLst>
      <p:ext uri="{BB962C8B-B14F-4D97-AF65-F5344CB8AC3E}">
        <p14:creationId xmlns:p14="http://schemas.microsoft.com/office/powerpoint/2010/main" val="77698992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344424" y="0"/>
            <a:ext cx="10515600" cy="1325563"/>
          </a:xfrm>
        </p:spPr>
        <p:txBody>
          <a:bodyPr/>
          <a:lstStyle/>
          <a:p>
            <a:pPr eaLnBrk="1" hangingPunct="1"/>
            <a:r>
              <a:rPr lang="en-US" altLang="x-none" dirty="0" smtClean="0"/>
              <a:t>PRIEŽASTINĖ - PASEKMIŲ </a:t>
            </a:r>
            <a:r>
              <a:rPr lang="en-US" altLang="x-none" dirty="0"/>
              <a:t>GRANDINĖ:</a:t>
            </a:r>
          </a:p>
        </p:txBody>
      </p:sp>
      <p:sp>
        <p:nvSpPr>
          <p:cNvPr id="36866" name="Content Placeholder 2"/>
          <p:cNvSpPr>
            <a:spLocks noGrp="1"/>
          </p:cNvSpPr>
          <p:nvPr>
            <p:ph idx="1"/>
          </p:nvPr>
        </p:nvSpPr>
        <p:spPr>
          <a:xfrm>
            <a:off x="153162" y="1103376"/>
            <a:ext cx="11753850" cy="5010150"/>
          </a:xfrm>
        </p:spPr>
        <p:txBody>
          <a:bodyPr/>
          <a:lstStyle/>
          <a:p>
            <a:pPr eaLnBrk="1" hangingPunct="1"/>
            <a:r>
              <a:rPr lang="en-GB" altLang="x-none" sz="3200" dirty="0" err="1"/>
              <a:t>Pasyvi</a:t>
            </a:r>
            <a:r>
              <a:rPr lang="en-GB" altLang="x-none" sz="3200" dirty="0"/>
              <a:t> </a:t>
            </a:r>
            <a:r>
              <a:rPr lang="en-GB" altLang="x-none" sz="3200" dirty="0" err="1"/>
              <a:t>ir</a:t>
            </a:r>
            <a:r>
              <a:rPr lang="en-GB" altLang="x-none" sz="3200" dirty="0"/>
              <a:t> </a:t>
            </a:r>
            <a:r>
              <a:rPr lang="en-GB" altLang="x-none" sz="3200" dirty="0" err="1"/>
              <a:t>ekologiškai</a:t>
            </a:r>
            <a:r>
              <a:rPr lang="en-GB" altLang="x-none" sz="3200" dirty="0"/>
              <a:t> </a:t>
            </a:r>
            <a:r>
              <a:rPr lang="en-GB" altLang="x-none" sz="3200" dirty="0" err="1"/>
              <a:t>neišprususi</a:t>
            </a:r>
            <a:r>
              <a:rPr lang="en-GB" altLang="x-none" sz="3200" dirty="0"/>
              <a:t>, </a:t>
            </a:r>
            <a:r>
              <a:rPr lang="en-GB" altLang="x-none" sz="3200" dirty="0" err="1"/>
              <a:t>pilietiškai</a:t>
            </a:r>
            <a:r>
              <a:rPr lang="en-GB" altLang="x-none" sz="3200" dirty="0"/>
              <a:t> </a:t>
            </a:r>
            <a:r>
              <a:rPr lang="en-GB" altLang="x-none" sz="3200" dirty="0" err="1"/>
              <a:t>silpna</a:t>
            </a:r>
            <a:r>
              <a:rPr lang="en-GB" altLang="x-none" sz="3200" dirty="0"/>
              <a:t> </a:t>
            </a:r>
            <a:r>
              <a:rPr lang="en-GB" altLang="x-none" sz="3200" dirty="0" err="1" smtClean="0"/>
              <a:t>ir</a:t>
            </a:r>
            <a:r>
              <a:rPr lang="en-GB" altLang="x-none" sz="3200" dirty="0" smtClean="0"/>
              <a:t> </a:t>
            </a:r>
            <a:r>
              <a:rPr lang="en-GB" altLang="x-none" sz="3200" dirty="0" err="1" smtClean="0"/>
              <a:t>atsakomybės</a:t>
            </a:r>
            <a:r>
              <a:rPr lang="en-GB" altLang="x-none" sz="3200" dirty="0" smtClean="0"/>
              <a:t> </a:t>
            </a:r>
            <a:r>
              <a:rPr lang="en-GB" altLang="x-none" sz="3200" dirty="0" err="1" smtClean="0"/>
              <a:t>nenorinti</a:t>
            </a:r>
            <a:r>
              <a:rPr lang="en-GB" altLang="x-none" sz="3200" dirty="0" smtClean="0"/>
              <a:t> </a:t>
            </a:r>
            <a:r>
              <a:rPr lang="en-GB" altLang="x-none" sz="3200" dirty="0" err="1" smtClean="0"/>
              <a:t>prisiimti</a:t>
            </a:r>
            <a:r>
              <a:rPr lang="en-GB" altLang="x-none" sz="3200" dirty="0" smtClean="0"/>
              <a:t> </a:t>
            </a:r>
            <a:r>
              <a:rPr lang="en-GB" altLang="x-none" sz="3200" dirty="0" err="1" smtClean="0"/>
              <a:t>visuomenė</a:t>
            </a:r>
            <a:r>
              <a:rPr lang="en-GB" altLang="x-none" sz="3200" dirty="0" smtClean="0"/>
              <a:t> (</a:t>
            </a:r>
            <a:r>
              <a:rPr lang="en-GB" altLang="x-none" sz="3200" dirty="0" err="1" smtClean="0"/>
              <a:t>trūksta</a:t>
            </a:r>
            <a:r>
              <a:rPr lang="en-GB" altLang="x-none" sz="3200" dirty="0" smtClean="0"/>
              <a:t> </a:t>
            </a:r>
            <a:r>
              <a:rPr lang="en-GB" altLang="x-none" sz="3200" dirty="0" err="1"/>
              <a:t>žinių</a:t>
            </a:r>
            <a:r>
              <a:rPr lang="en-GB" altLang="x-none" sz="3200" dirty="0"/>
              <a:t>, </a:t>
            </a:r>
            <a:r>
              <a:rPr lang="en-GB" altLang="x-none" sz="3200" dirty="0" err="1" smtClean="0"/>
              <a:t>iniciatyvos</a:t>
            </a:r>
            <a:r>
              <a:rPr lang="en-GB" altLang="x-none" sz="3200" dirty="0" smtClean="0"/>
              <a:t>, </a:t>
            </a:r>
            <a:r>
              <a:rPr lang="en-GB" altLang="x-none" sz="3200" dirty="0" err="1" smtClean="0"/>
              <a:t>patogiau</a:t>
            </a:r>
            <a:r>
              <a:rPr lang="en-GB" altLang="x-none" sz="3200" dirty="0" smtClean="0"/>
              <a:t> </a:t>
            </a:r>
            <a:r>
              <a:rPr lang="en-GB" altLang="x-none" sz="3200" dirty="0" err="1" smtClean="0"/>
              <a:t>kaltinti</a:t>
            </a:r>
            <a:r>
              <a:rPr lang="en-GB" altLang="x-none" sz="3200" dirty="0" smtClean="0"/>
              <a:t> </a:t>
            </a:r>
            <a:r>
              <a:rPr lang="en-GB" altLang="x-none" sz="3200" dirty="0" err="1" smtClean="0"/>
              <a:t>ir</a:t>
            </a:r>
            <a:r>
              <a:rPr lang="en-GB" altLang="x-none" sz="3200" dirty="0"/>
              <a:t> </a:t>
            </a:r>
            <a:r>
              <a:rPr lang="en-GB" altLang="x-none" sz="3200" dirty="0" err="1" smtClean="0"/>
              <a:t>užimti</a:t>
            </a:r>
            <a:r>
              <a:rPr lang="en-GB" altLang="x-none" sz="3200" dirty="0" smtClean="0"/>
              <a:t> “</a:t>
            </a:r>
            <a:r>
              <a:rPr lang="en-GB" altLang="x-none" sz="3200" dirty="0" err="1" smtClean="0"/>
              <a:t>aukos</a:t>
            </a:r>
            <a:r>
              <a:rPr lang="en-GB" altLang="x-none" sz="3200" dirty="0" smtClean="0"/>
              <a:t>” </a:t>
            </a:r>
            <a:r>
              <a:rPr lang="en-GB" altLang="x-none" sz="3200" dirty="0" err="1" smtClean="0"/>
              <a:t>poziciją</a:t>
            </a:r>
            <a:r>
              <a:rPr lang="en-GB" altLang="x-none" sz="3200" dirty="0" smtClean="0"/>
              <a:t>)</a:t>
            </a:r>
            <a:endParaRPr lang="en-GB" altLang="x-none" sz="3200" dirty="0"/>
          </a:p>
          <a:p>
            <a:pPr eaLnBrk="1" hangingPunct="1"/>
            <a:r>
              <a:rPr lang="en-GB" altLang="x-none" sz="3200" dirty="0" err="1" smtClean="0"/>
              <a:t>Paplitęs</a:t>
            </a:r>
            <a:r>
              <a:rPr lang="en-GB" altLang="x-none" sz="3200" dirty="0" smtClean="0"/>
              <a:t> </a:t>
            </a:r>
            <a:r>
              <a:rPr lang="en-GB" altLang="x-none" sz="3200" dirty="0" err="1" smtClean="0"/>
              <a:t>įsitikinimas</a:t>
            </a:r>
            <a:r>
              <a:rPr lang="en-GB" altLang="x-none" sz="3200" dirty="0" smtClean="0"/>
              <a:t>, </a:t>
            </a:r>
            <a:r>
              <a:rPr lang="en-GB" altLang="x-none" sz="3200" dirty="0" err="1" smtClean="0"/>
              <a:t>kad</a:t>
            </a:r>
            <a:r>
              <a:rPr lang="en-GB" altLang="x-none" sz="3200" dirty="0" smtClean="0"/>
              <a:t> </a:t>
            </a:r>
            <a:r>
              <a:rPr lang="en-GB" altLang="x-none" sz="3200" dirty="0" err="1" smtClean="0"/>
              <a:t>Gamtosauga</a:t>
            </a:r>
            <a:r>
              <a:rPr lang="en-GB" altLang="x-none" sz="3200" dirty="0" smtClean="0"/>
              <a:t> </a:t>
            </a:r>
            <a:r>
              <a:rPr lang="mr-IN" altLang="x-none" sz="3200" dirty="0" smtClean="0"/>
              <a:t>–</a:t>
            </a:r>
            <a:r>
              <a:rPr lang="en-GB" altLang="x-none" sz="3200" dirty="0" smtClean="0"/>
              <a:t> </a:t>
            </a:r>
            <a:r>
              <a:rPr lang="en-GB" altLang="x-none" sz="3200" dirty="0" err="1" smtClean="0"/>
              <a:t>tik</a:t>
            </a:r>
            <a:r>
              <a:rPr lang="en-GB" altLang="x-none" sz="3200" dirty="0" smtClean="0"/>
              <a:t> "</a:t>
            </a:r>
            <a:r>
              <a:rPr lang="en-GB" altLang="x-none" sz="3200" dirty="0" err="1" smtClean="0"/>
              <a:t>politikų</a:t>
            </a:r>
            <a:r>
              <a:rPr lang="en-GB" altLang="x-none" sz="3200" dirty="0" smtClean="0"/>
              <a:t> </a:t>
            </a:r>
            <a:r>
              <a:rPr lang="en-GB" altLang="x-none" sz="3200" dirty="0" err="1"/>
              <a:t>ir</a:t>
            </a:r>
            <a:r>
              <a:rPr lang="en-GB" altLang="x-none" sz="3200" dirty="0"/>
              <a:t> </a:t>
            </a:r>
            <a:r>
              <a:rPr lang="en-GB" altLang="x-none" sz="3200" dirty="0" err="1"/>
              <a:t>žaliųjų</a:t>
            </a:r>
            <a:r>
              <a:rPr lang="en-GB" altLang="x-none" sz="3200" dirty="0"/>
              <a:t>" </a:t>
            </a:r>
            <a:r>
              <a:rPr lang="en-GB" altLang="x-none" sz="3200" dirty="0" err="1"/>
              <a:t>reikalas</a:t>
            </a:r>
            <a:endParaRPr lang="en-GB" altLang="x-none" sz="3200" dirty="0"/>
          </a:p>
          <a:p>
            <a:pPr eaLnBrk="1" hangingPunct="1"/>
            <a:r>
              <a:rPr lang="en-GB" altLang="x-none" sz="3200" dirty="0" err="1"/>
              <a:t>Žalieji</a:t>
            </a:r>
            <a:r>
              <a:rPr lang="en-GB" altLang="x-none" sz="3200" dirty="0"/>
              <a:t> </a:t>
            </a:r>
            <a:r>
              <a:rPr lang="mr-IN" altLang="x-none" sz="3200" dirty="0" smtClean="0"/>
              <a:t>–</a:t>
            </a:r>
            <a:r>
              <a:rPr lang="en-GB" altLang="x-none" sz="3200" dirty="0" smtClean="0"/>
              <a:t> </a:t>
            </a:r>
            <a:r>
              <a:rPr lang="en-GB" altLang="x-none" sz="3200" dirty="0" err="1" smtClean="0"/>
              <a:t>dauguma</a:t>
            </a:r>
            <a:r>
              <a:rPr lang="en-GB" altLang="x-none" sz="3200" dirty="0" smtClean="0"/>
              <a:t> </a:t>
            </a:r>
            <a:r>
              <a:rPr lang="en-GB" altLang="x-none" sz="3200" dirty="0" err="1" smtClean="0"/>
              <a:t>labai</a:t>
            </a:r>
            <a:r>
              <a:rPr lang="en-GB" altLang="x-none" sz="3200" dirty="0" smtClean="0"/>
              <a:t> </a:t>
            </a:r>
            <a:r>
              <a:rPr lang="en-GB" altLang="x-none" sz="3200" dirty="0" err="1"/>
              <a:t>silpni</a:t>
            </a:r>
            <a:r>
              <a:rPr lang="en-GB" altLang="x-none" sz="3200" dirty="0"/>
              <a:t>, </a:t>
            </a:r>
            <a:r>
              <a:rPr lang="en-GB" altLang="x-none" sz="3200" dirty="0" err="1"/>
              <a:t>priklausomi</a:t>
            </a:r>
            <a:r>
              <a:rPr lang="en-GB" altLang="x-none" sz="3200" dirty="0"/>
              <a:t> </a:t>
            </a:r>
            <a:r>
              <a:rPr lang="en-GB" altLang="x-none" sz="3200" dirty="0" err="1"/>
              <a:t>ir</a:t>
            </a:r>
            <a:r>
              <a:rPr lang="en-GB" altLang="x-none" sz="3200" dirty="0"/>
              <a:t> </a:t>
            </a:r>
            <a:r>
              <a:rPr lang="en-GB" altLang="x-none" sz="3200" dirty="0" err="1"/>
              <a:t>sulindę</a:t>
            </a:r>
            <a:r>
              <a:rPr lang="en-GB" altLang="x-none" sz="3200" dirty="0"/>
              <a:t> </a:t>
            </a:r>
            <a:r>
              <a:rPr lang="en-GB" altLang="x-none" sz="3200" dirty="0" err="1"/>
              <a:t>į</a:t>
            </a:r>
            <a:r>
              <a:rPr lang="en-GB" altLang="x-none" sz="3200" dirty="0"/>
              <a:t> </a:t>
            </a:r>
            <a:r>
              <a:rPr lang="en-GB" altLang="x-none" sz="3200" dirty="0" err="1"/>
              <a:t>fondų</a:t>
            </a:r>
            <a:r>
              <a:rPr lang="en-GB" altLang="x-none" sz="3200" dirty="0"/>
              <a:t> </a:t>
            </a:r>
            <a:r>
              <a:rPr lang="en-GB" altLang="x-none" sz="3200" dirty="0" err="1"/>
              <a:t>kišenes</a:t>
            </a:r>
            <a:endParaRPr lang="en-GB" altLang="x-none" sz="3200" dirty="0"/>
          </a:p>
          <a:p>
            <a:pPr eaLnBrk="1" hangingPunct="1"/>
            <a:r>
              <a:rPr lang="en-GB" altLang="x-none" sz="3200" dirty="0" err="1"/>
              <a:t>Korumpuoti</a:t>
            </a:r>
            <a:r>
              <a:rPr lang="en-GB" altLang="x-none" sz="3200" dirty="0"/>
              <a:t> </a:t>
            </a:r>
            <a:r>
              <a:rPr lang="en-GB" altLang="x-none" sz="3200" dirty="0" err="1"/>
              <a:t>politikai</a:t>
            </a:r>
            <a:endParaRPr lang="en-GB" altLang="x-none" sz="3200" dirty="0"/>
          </a:p>
          <a:p>
            <a:pPr eaLnBrk="1" hangingPunct="1"/>
            <a:r>
              <a:rPr lang="en-GB" altLang="x-none" sz="3200" dirty="0" err="1"/>
              <a:t>Degraduojantis</a:t>
            </a:r>
            <a:r>
              <a:rPr lang="en-GB" altLang="x-none" sz="3200" dirty="0"/>
              <a:t> </a:t>
            </a:r>
            <a:r>
              <a:rPr lang="en-GB" altLang="x-none" sz="3200" dirty="0" err="1"/>
              <a:t>Aplinkos</a:t>
            </a:r>
            <a:r>
              <a:rPr lang="en-GB" altLang="x-none" sz="3200" dirty="0"/>
              <a:t> </a:t>
            </a:r>
            <a:r>
              <a:rPr lang="en-GB" altLang="x-none" sz="3200" dirty="0" err="1"/>
              <a:t>ministerijos</a:t>
            </a:r>
            <a:r>
              <a:rPr lang="en-GB" altLang="x-none" sz="3200" dirty="0"/>
              <a:t> </a:t>
            </a:r>
            <a:r>
              <a:rPr lang="en-GB" altLang="x-none" sz="3200" dirty="0" err="1"/>
              <a:t>aparatas</a:t>
            </a:r>
            <a:r>
              <a:rPr lang="en-GB" altLang="x-none" sz="3200" dirty="0"/>
              <a:t>, </a:t>
            </a:r>
            <a:r>
              <a:rPr lang="en-GB" altLang="x-none" sz="3200" dirty="0" err="1"/>
              <a:t>aplipęs</a:t>
            </a:r>
            <a:r>
              <a:rPr lang="en-GB" altLang="x-none" sz="3200" dirty="0"/>
              <a:t> </a:t>
            </a:r>
            <a:r>
              <a:rPr lang="en-GB" altLang="x-none" sz="3200" dirty="0" err="1"/>
              <a:t>pinigus</a:t>
            </a:r>
            <a:r>
              <a:rPr lang="en-GB" altLang="x-none" sz="3200" dirty="0"/>
              <a:t> </a:t>
            </a:r>
            <a:r>
              <a:rPr lang="en-GB" altLang="x-none" sz="3200" dirty="0" err="1"/>
              <a:t>įsisavinančiais</a:t>
            </a:r>
            <a:r>
              <a:rPr lang="en-GB" altLang="x-none" sz="3200" dirty="0"/>
              <a:t> </a:t>
            </a:r>
            <a:r>
              <a:rPr lang="en-GB" altLang="x-none" sz="3200" dirty="0" err="1" smtClean="0"/>
              <a:t>parazitais</a:t>
            </a:r>
            <a:r>
              <a:rPr lang="en-GB" altLang="x-none" sz="3200" dirty="0" smtClean="0"/>
              <a:t> </a:t>
            </a:r>
            <a:endParaRPr lang="en-GB" altLang="x-none" sz="3200" dirty="0"/>
          </a:p>
          <a:p>
            <a:pPr eaLnBrk="1" hangingPunct="1"/>
            <a:r>
              <a:rPr lang="en-GB" altLang="x-none" sz="3200" dirty="0" err="1"/>
              <a:t>Besaikis</a:t>
            </a:r>
            <a:r>
              <a:rPr lang="en-GB" altLang="x-none" sz="3200" dirty="0"/>
              <a:t> </a:t>
            </a:r>
            <a:r>
              <a:rPr lang="en-GB" altLang="x-none" sz="3200" dirty="0" err="1"/>
              <a:t>vartojimas</a:t>
            </a:r>
            <a:r>
              <a:rPr lang="en-GB" altLang="x-none" sz="3200" dirty="0"/>
              <a:t>, </a:t>
            </a:r>
            <a:r>
              <a:rPr lang="en-GB" altLang="x-none" sz="3200" dirty="0" err="1"/>
              <a:t>agresyvus</a:t>
            </a:r>
            <a:r>
              <a:rPr lang="en-GB" altLang="x-none" sz="3200" dirty="0"/>
              <a:t> </a:t>
            </a:r>
            <a:r>
              <a:rPr lang="en-GB" altLang="x-none" sz="3200" dirty="0" err="1"/>
              <a:t>ir</a:t>
            </a:r>
            <a:r>
              <a:rPr lang="en-GB" altLang="x-none" sz="3200" dirty="0"/>
              <a:t> </a:t>
            </a:r>
            <a:r>
              <a:rPr lang="en-GB" altLang="x-none" sz="3200" dirty="0" err="1"/>
              <a:t>amoralus</a:t>
            </a:r>
            <a:r>
              <a:rPr lang="en-GB" altLang="x-none" sz="3200" dirty="0"/>
              <a:t> </a:t>
            </a:r>
            <a:r>
              <a:rPr lang="en-GB" altLang="x-none" sz="3200" dirty="0" err="1"/>
              <a:t>korporatyvinis</a:t>
            </a:r>
            <a:r>
              <a:rPr lang="en-GB" altLang="x-none" sz="3200" dirty="0"/>
              <a:t> </a:t>
            </a:r>
            <a:r>
              <a:rPr lang="en-GB" altLang="x-none" sz="3200" dirty="0" err="1" smtClean="0"/>
              <a:t>verslas</a:t>
            </a:r>
            <a:endParaRPr lang="en-GB" altLang="x-none" sz="3200" dirty="0"/>
          </a:p>
          <a:p>
            <a:pPr eaLnBrk="1" hangingPunct="1"/>
            <a:r>
              <a:rPr lang="en-GB" altLang="x-none" sz="3200" dirty="0" err="1"/>
              <a:t>Globalėjanti</a:t>
            </a:r>
            <a:r>
              <a:rPr lang="en-GB" altLang="x-none" sz="3200" dirty="0"/>
              <a:t> </a:t>
            </a:r>
            <a:r>
              <a:rPr lang="en-GB" altLang="x-none" sz="3200" dirty="0" err="1" smtClean="0"/>
              <a:t>vartotojų</a:t>
            </a:r>
            <a:r>
              <a:rPr lang="en-GB" altLang="x-none" sz="3200" dirty="0" smtClean="0"/>
              <a:t> </a:t>
            </a:r>
            <a:r>
              <a:rPr lang="en-GB" altLang="x-none" sz="3200" dirty="0" err="1" smtClean="0"/>
              <a:t>rinka</a:t>
            </a:r>
            <a:endParaRPr lang="en-US" altLang="x-none" sz="3200" dirty="0"/>
          </a:p>
        </p:txBody>
      </p:sp>
    </p:spTree>
    <p:extLst>
      <p:ext uri="{BB962C8B-B14F-4D97-AF65-F5344CB8AC3E}">
        <p14:creationId xmlns:p14="http://schemas.microsoft.com/office/powerpoint/2010/main" val="10984234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57250" y="463550"/>
            <a:ext cx="3930650" cy="5875338"/>
          </a:xfrm>
        </p:spPr>
      </p:pic>
      <p:pic>
        <p:nvPicPr>
          <p:cNvPr id="2150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962" y="2658209"/>
            <a:ext cx="4104894" cy="382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98948" y="238138"/>
            <a:ext cx="6057900" cy="2246769"/>
          </a:xfrm>
          <a:prstGeom prst="rect">
            <a:avLst/>
          </a:prstGeom>
          <a:noFill/>
        </p:spPr>
        <p:txBody>
          <a:bodyPr wrap="square" rtlCol="0">
            <a:spAutoFit/>
          </a:bodyPr>
          <a:lstStyle/>
          <a:p>
            <a:pPr marL="0" indent="0">
              <a:buNone/>
            </a:pPr>
            <a:r>
              <a:rPr lang="en-US" sz="2000" dirty="0"/>
              <a:t>„</a:t>
            </a:r>
            <a:r>
              <a:rPr lang="en-US" sz="2000" dirty="0" err="1"/>
              <a:t>Didžiausias</a:t>
            </a:r>
            <a:r>
              <a:rPr lang="en-US" sz="2000" dirty="0"/>
              <a:t> </a:t>
            </a:r>
            <a:r>
              <a:rPr lang="en-US" sz="2000" dirty="0" err="1"/>
              <a:t>iššūkis</a:t>
            </a:r>
            <a:r>
              <a:rPr lang="en-US" sz="2000" dirty="0"/>
              <a:t>, apart </a:t>
            </a:r>
            <a:r>
              <a:rPr lang="en-US" sz="2000" dirty="0" err="1"/>
              <a:t>įstatymų</a:t>
            </a:r>
            <a:r>
              <a:rPr lang="en-US" sz="2000" dirty="0"/>
              <a:t> </a:t>
            </a:r>
            <a:r>
              <a:rPr lang="en-US" sz="2000" dirty="0" err="1"/>
              <a:t>legalizuojančių</a:t>
            </a:r>
            <a:r>
              <a:rPr lang="en-US" sz="2000" dirty="0"/>
              <a:t> </a:t>
            </a:r>
            <a:r>
              <a:rPr lang="en-US" sz="2000" dirty="0" err="1"/>
              <a:t>Gamtos</a:t>
            </a:r>
            <a:r>
              <a:rPr lang="en-US" sz="2000" dirty="0"/>
              <a:t> </a:t>
            </a:r>
            <a:r>
              <a:rPr lang="en-US" sz="2000" dirty="0" err="1"/>
              <a:t>genocidą</a:t>
            </a:r>
            <a:r>
              <a:rPr lang="en-US" sz="2000" dirty="0"/>
              <a:t> </a:t>
            </a:r>
            <a:r>
              <a:rPr lang="en-US" sz="2000" dirty="0" err="1"/>
              <a:t>bei</a:t>
            </a:r>
            <a:r>
              <a:rPr lang="en-US" sz="2000" dirty="0"/>
              <a:t> </a:t>
            </a:r>
            <a:r>
              <a:rPr lang="en-US" sz="2000" dirty="0" err="1"/>
              <a:t>politikų</a:t>
            </a:r>
            <a:r>
              <a:rPr lang="en-US" sz="2000" dirty="0"/>
              <a:t> </a:t>
            </a:r>
            <a:r>
              <a:rPr lang="en-US" sz="2000" dirty="0" err="1" smtClean="0"/>
              <a:t>melo</a:t>
            </a:r>
            <a:r>
              <a:rPr lang="en-US" sz="2000" dirty="0" smtClean="0"/>
              <a:t> </a:t>
            </a:r>
            <a:r>
              <a:rPr lang="en-US" sz="2000" dirty="0" err="1"/>
              <a:t>ir</a:t>
            </a:r>
            <a:r>
              <a:rPr lang="en-US" sz="2000" dirty="0"/>
              <a:t> </a:t>
            </a:r>
            <a:r>
              <a:rPr lang="en-US" sz="2000" dirty="0" err="1" smtClean="0"/>
              <a:t>veidmainystės</a:t>
            </a:r>
            <a:r>
              <a:rPr lang="en-US" sz="2000" dirty="0" smtClean="0"/>
              <a:t>, </a:t>
            </a:r>
            <a:r>
              <a:rPr lang="en-US" sz="2000" b="1" dirty="0" err="1"/>
              <a:t>yra</a:t>
            </a:r>
            <a:r>
              <a:rPr lang="en-US" sz="2000" b="1" dirty="0"/>
              <a:t> </a:t>
            </a:r>
            <a:r>
              <a:rPr lang="en-US" sz="2000" b="1" dirty="0" err="1"/>
              <a:t>visuomenės</a:t>
            </a:r>
            <a:r>
              <a:rPr lang="en-US" sz="2000" b="1" dirty="0"/>
              <a:t> </a:t>
            </a:r>
            <a:r>
              <a:rPr lang="en-US" sz="2000" b="1" dirty="0" err="1"/>
              <a:t>nesuvokimas</a:t>
            </a:r>
            <a:r>
              <a:rPr lang="en-US" sz="2000" b="1" dirty="0"/>
              <a:t> (</a:t>
            </a:r>
            <a:r>
              <a:rPr lang="en-US" sz="2000" b="1" dirty="0" err="1"/>
              <a:t>tamsumas</a:t>
            </a:r>
            <a:r>
              <a:rPr lang="en-US" sz="2000" b="1" dirty="0"/>
              <a:t>) </a:t>
            </a:r>
            <a:r>
              <a:rPr lang="en-US" sz="2000" b="1" dirty="0" err="1"/>
              <a:t>kaip</a:t>
            </a:r>
            <a:r>
              <a:rPr lang="en-US" sz="2000" b="1" dirty="0"/>
              <a:t> </a:t>
            </a:r>
            <a:r>
              <a:rPr lang="en-US" sz="2000" b="1" dirty="0" err="1"/>
              <a:t>veikia</a:t>
            </a:r>
            <a:r>
              <a:rPr lang="en-US" sz="2000" b="1" dirty="0"/>
              <a:t> </a:t>
            </a:r>
            <a:r>
              <a:rPr lang="en-US" sz="2000" b="1" dirty="0" err="1"/>
              <a:t>Gamta</a:t>
            </a:r>
            <a:r>
              <a:rPr lang="en-US" sz="2000" b="1" dirty="0"/>
              <a:t>, </a:t>
            </a:r>
            <a:r>
              <a:rPr lang="en-US" sz="2000" b="1" dirty="0" err="1"/>
              <a:t>jos</a:t>
            </a:r>
            <a:r>
              <a:rPr lang="en-US" sz="2000" b="1" dirty="0"/>
              <a:t> </a:t>
            </a:r>
            <a:r>
              <a:rPr lang="en-US" sz="2000" b="1" dirty="0" err="1"/>
              <a:t>įvairovė</a:t>
            </a:r>
            <a:r>
              <a:rPr lang="en-US" sz="2000" b="1" dirty="0"/>
              <a:t>.“ </a:t>
            </a:r>
          </a:p>
          <a:p>
            <a:pPr marL="0" indent="0">
              <a:buNone/>
            </a:pPr>
            <a:endParaRPr lang="en-US" sz="2000" dirty="0"/>
          </a:p>
          <a:p>
            <a:pPr marL="0" indent="0">
              <a:buNone/>
            </a:pPr>
            <a:r>
              <a:rPr lang="en-US" sz="2000" dirty="0" err="1"/>
              <a:t>Indrek</a:t>
            </a:r>
            <a:r>
              <a:rPr lang="en-US" sz="2000" dirty="0"/>
              <a:t> VAINU, </a:t>
            </a:r>
            <a:r>
              <a:rPr lang="en-US" sz="2000" dirty="0" err="1"/>
              <a:t>Estijos</a:t>
            </a:r>
            <a:r>
              <a:rPr lang="en-US" sz="2000" dirty="0"/>
              <a:t> </a:t>
            </a:r>
            <a:r>
              <a:rPr lang="en-US" sz="2000" dirty="0" err="1"/>
              <a:t>pilietinio</a:t>
            </a:r>
            <a:r>
              <a:rPr lang="en-US" sz="2000" dirty="0"/>
              <a:t> </a:t>
            </a:r>
            <a:r>
              <a:rPr lang="en-US" sz="2000" dirty="0" err="1"/>
              <a:t>judėjimo</a:t>
            </a:r>
            <a:r>
              <a:rPr lang="en-US" sz="2000" dirty="0"/>
              <a:t> </a:t>
            </a:r>
            <a:r>
              <a:rPr lang="en-US" sz="2000" dirty="0" err="1"/>
              <a:t>už</a:t>
            </a:r>
            <a:r>
              <a:rPr lang="en-US" sz="2000" dirty="0"/>
              <a:t> </a:t>
            </a:r>
            <a:r>
              <a:rPr lang="en-US" sz="2000" dirty="0" err="1"/>
              <a:t>miškus</a:t>
            </a:r>
            <a:r>
              <a:rPr lang="en-US" sz="2000" dirty="0"/>
              <a:t> </a:t>
            </a:r>
            <a:r>
              <a:rPr lang="en-US" sz="2000" dirty="0" err="1"/>
              <a:t>lyderis</a:t>
            </a:r>
            <a:r>
              <a:rPr lang="en-US" sz="2000" dirty="0"/>
              <a:t>, EMA</a:t>
            </a:r>
          </a:p>
        </p:txBody>
      </p:sp>
    </p:spTree>
    <p:extLst>
      <p:ext uri="{BB962C8B-B14F-4D97-AF65-F5344CB8AC3E}">
        <p14:creationId xmlns:p14="http://schemas.microsoft.com/office/powerpoint/2010/main" val="136004233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0" y="-279400"/>
            <a:ext cx="11563350" cy="1325563"/>
          </a:xfrm>
        </p:spPr>
        <p:txBody>
          <a:bodyPr/>
          <a:lstStyle/>
          <a:p>
            <a:pPr eaLnBrk="1" hangingPunct="1"/>
            <a:r>
              <a:rPr lang="lt-LT" altLang="x-none" dirty="0"/>
              <a:t>KĄ DARYTI? </a:t>
            </a:r>
            <a:r>
              <a:rPr lang="mr-IN" altLang="x-none" dirty="0">
                <a:ea typeface="Mangal" charset="0"/>
              </a:rPr>
              <a:t>–</a:t>
            </a:r>
            <a:r>
              <a:rPr lang="lt-LT" altLang="x-none" dirty="0"/>
              <a:t> VIEŠINTI, ŠVIESTI, KURTI VIZIJĄ!</a:t>
            </a:r>
            <a:endParaRPr lang="en-US" altLang="x-none" dirty="0"/>
          </a:p>
        </p:txBody>
      </p:sp>
      <p:sp>
        <p:nvSpPr>
          <p:cNvPr id="37890" name="TextBox 3"/>
          <p:cNvSpPr txBox="1">
            <a:spLocks noChangeArrowheads="1"/>
          </p:cNvSpPr>
          <p:nvPr/>
        </p:nvSpPr>
        <p:spPr bwMode="auto">
          <a:xfrm>
            <a:off x="666750" y="9178925"/>
            <a:ext cx="101727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endParaRPr lang="x-none" altLang="x-none" sz="1800"/>
          </a:p>
        </p:txBody>
      </p:sp>
      <p:sp>
        <p:nvSpPr>
          <p:cNvPr id="5" name="TextBox 4"/>
          <p:cNvSpPr txBox="1"/>
          <p:nvPr/>
        </p:nvSpPr>
        <p:spPr>
          <a:xfrm>
            <a:off x="0" y="634395"/>
            <a:ext cx="12249150" cy="8956298"/>
          </a:xfrm>
          <a:prstGeom prst="rect">
            <a:avLst/>
          </a:prstGeom>
          <a:noFill/>
        </p:spPr>
        <p:txBody>
          <a:bodyPr>
            <a:spAutoFit/>
          </a:bodyPr>
          <a:lstStyle/>
          <a:p>
            <a:pPr>
              <a:defRPr/>
            </a:pPr>
            <a:r>
              <a:rPr lang="en-US" b="1" dirty="0"/>
              <a:t>GERIAUSIA APSAUGA IR PAGALBA MIŠKUI </a:t>
            </a:r>
            <a:r>
              <a:rPr lang="mr-IN" b="1" dirty="0"/>
              <a:t>–</a:t>
            </a:r>
            <a:r>
              <a:rPr lang="en-US" b="1" dirty="0"/>
              <a:t> APSIŠVIETĘS IR AKTYVUS ŽMOGUS/BENDRUOMENĖ</a:t>
            </a:r>
          </a:p>
          <a:p>
            <a:pPr>
              <a:defRPr/>
            </a:pPr>
            <a:endParaRPr lang="en-US" dirty="0"/>
          </a:p>
          <a:p>
            <a:pPr>
              <a:defRPr/>
            </a:pPr>
            <a:r>
              <a:rPr lang="en-US" dirty="0"/>
              <a:t>IŠVYSTYTI MASINĘ VIEŠŲJŲ RYŠIŲ KAMPANIJĄ </a:t>
            </a:r>
            <a:r>
              <a:rPr lang="en-US" b="1" dirty="0"/>
              <a:t>APIE PADĖTĮ LIETUVOS MIŠKUOSE </a:t>
            </a:r>
            <a:r>
              <a:rPr lang="mr-IN" b="1" dirty="0"/>
              <a:t>–</a:t>
            </a:r>
            <a:r>
              <a:rPr lang="en-US" b="1" dirty="0"/>
              <a:t> TURI ŽINOTI VISI!</a:t>
            </a:r>
          </a:p>
          <a:p>
            <a:pPr>
              <a:defRPr/>
            </a:pPr>
            <a:endParaRPr lang="en-US" dirty="0"/>
          </a:p>
          <a:p>
            <a:pPr>
              <a:defRPr/>
            </a:pPr>
            <a:r>
              <a:rPr lang="en-US" dirty="0"/>
              <a:t>GAMTOS EDUKACIJA </a:t>
            </a:r>
            <a:r>
              <a:rPr lang="mr-IN" dirty="0"/>
              <a:t>–</a:t>
            </a:r>
            <a:r>
              <a:rPr lang="en-US" dirty="0"/>
              <a:t> </a:t>
            </a:r>
            <a:r>
              <a:rPr lang="en-US" b="1" dirty="0"/>
              <a:t>KELTI PILIETINĮ SĄMONINGUMĄ IR SUVOKIMĄ KAIP VEIKIA GAMTA</a:t>
            </a:r>
          </a:p>
          <a:p>
            <a:pPr>
              <a:defRPr/>
            </a:pPr>
            <a:r>
              <a:rPr lang="en-US" dirty="0"/>
              <a:t/>
            </a:r>
            <a:br>
              <a:rPr lang="en-US" dirty="0"/>
            </a:br>
            <a:r>
              <a:rPr lang="en-US" b="1" dirty="0"/>
              <a:t>APLINKOSAUGA  KAIP VALSTYBĖS PRIORITETAS </a:t>
            </a:r>
            <a:r>
              <a:rPr lang="en-US" dirty="0"/>
              <a:t>IR GERBŪVIO SĄLYGA/ </a:t>
            </a:r>
            <a:r>
              <a:rPr lang="en-US" b="1" dirty="0"/>
              <a:t>KURTI PILIETINIUS ĮRANKIUS </a:t>
            </a:r>
            <a:r>
              <a:rPr lang="mr-IN" dirty="0"/>
              <a:t>–</a:t>
            </a:r>
            <a:r>
              <a:rPr lang="en-US" dirty="0"/>
              <a:t> SKATINTI ĮSITRAUKIMĄ!</a:t>
            </a:r>
          </a:p>
          <a:p>
            <a:pPr>
              <a:defRPr/>
            </a:pPr>
            <a:endParaRPr lang="en-US" dirty="0"/>
          </a:p>
          <a:p>
            <a:pPr>
              <a:defRPr/>
            </a:pPr>
            <a:r>
              <a:rPr lang="en-US" b="1" dirty="0">
                <a:solidFill>
                  <a:srgbClr val="FF0000"/>
                </a:solidFill>
              </a:rPr>
              <a:t>SVEIKA APLINKA </a:t>
            </a:r>
            <a:r>
              <a:rPr lang="mr-IN" b="1" dirty="0">
                <a:solidFill>
                  <a:srgbClr val="FF0000"/>
                </a:solidFill>
              </a:rPr>
              <a:t>–</a:t>
            </a:r>
            <a:r>
              <a:rPr lang="en-US" b="1" dirty="0">
                <a:solidFill>
                  <a:srgbClr val="FF0000"/>
                </a:solidFill>
              </a:rPr>
              <a:t> BENDRAS GĖRIS </a:t>
            </a:r>
            <a:r>
              <a:rPr lang="mr-IN" b="1" dirty="0">
                <a:solidFill>
                  <a:srgbClr val="FF0000"/>
                </a:solidFill>
              </a:rPr>
              <a:t>–</a:t>
            </a:r>
            <a:r>
              <a:rPr lang="en-US" b="1" dirty="0">
                <a:solidFill>
                  <a:srgbClr val="FF0000"/>
                </a:solidFill>
              </a:rPr>
              <a:t> NE TIK VALSTYBĖS IR “ŽALIŲJŲ” PAREIGA , TAI VISŲ MŪSŲ ATSAKOMYBĖ IR PAREIGA!</a:t>
            </a:r>
          </a:p>
          <a:p>
            <a:pPr>
              <a:defRPr/>
            </a:pPr>
            <a:endParaRPr lang="en-US" dirty="0"/>
          </a:p>
          <a:p>
            <a:pPr>
              <a:defRPr/>
            </a:pPr>
            <a:r>
              <a:rPr lang="en-US" b="1" dirty="0"/>
              <a:t>ŽALIOS  BENDRUOMENĖS BŪRIMAS </a:t>
            </a:r>
            <a:r>
              <a:rPr lang="lt-LT" b="1" dirty="0"/>
              <a:t> </a:t>
            </a:r>
            <a:r>
              <a:rPr lang="lt-LT" dirty="0"/>
              <a:t>- JUNGTI EKOLOGŲ, GAMTININKŲ, VISUOMENĖS BALSĄ Į VIENĄ</a:t>
            </a:r>
            <a:r>
              <a:rPr lang="en-US" dirty="0"/>
              <a:t> - </a:t>
            </a:r>
            <a:r>
              <a:rPr lang="en-US" b="1" dirty="0"/>
              <a:t>NACIONALINĖ DISKUSIJA</a:t>
            </a:r>
          </a:p>
          <a:p>
            <a:pPr>
              <a:defRPr/>
            </a:pPr>
            <a:endParaRPr lang="en-US" dirty="0"/>
          </a:p>
          <a:p>
            <a:pPr>
              <a:defRPr/>
            </a:pPr>
            <a:r>
              <a:rPr lang="en-US" dirty="0"/>
              <a:t>NACIONALINĖ DISKUSIJA </a:t>
            </a:r>
            <a:r>
              <a:rPr lang="mr-IN" dirty="0"/>
              <a:t>–</a:t>
            </a:r>
            <a:r>
              <a:rPr lang="en-US" dirty="0"/>
              <a:t> </a:t>
            </a:r>
            <a:r>
              <a:rPr lang="en-US" b="1" dirty="0"/>
              <a:t>NACIONALINĖ VIZIJA </a:t>
            </a:r>
            <a:r>
              <a:rPr lang="en-US" dirty="0"/>
              <a:t>(</a:t>
            </a:r>
            <a:r>
              <a:rPr lang="en-US" b="1" dirty="0">
                <a:solidFill>
                  <a:schemeClr val="accent1"/>
                </a:solidFill>
              </a:rPr>
              <a:t>PLYNŲ KIRTIMŲ ŽALIAVINĖ ŠALIS </a:t>
            </a:r>
            <a:r>
              <a:rPr lang="en-US" b="1" dirty="0">
                <a:solidFill>
                  <a:schemeClr val="accent6"/>
                </a:solidFill>
              </a:rPr>
              <a:t>AR GYVAS MIŠKAS </a:t>
            </a:r>
            <a:r>
              <a:rPr lang="mr-IN" b="1" dirty="0">
                <a:solidFill>
                  <a:schemeClr val="accent6"/>
                </a:solidFill>
              </a:rPr>
              <a:t>–</a:t>
            </a:r>
            <a:r>
              <a:rPr lang="en-US" b="1" dirty="0">
                <a:solidFill>
                  <a:schemeClr val="accent6"/>
                </a:solidFill>
              </a:rPr>
              <a:t> BOTANINIS SODAS</a:t>
            </a:r>
            <a:r>
              <a:rPr lang="en-US" dirty="0"/>
              <a:t>?)</a:t>
            </a:r>
          </a:p>
          <a:p>
            <a:pPr>
              <a:defRPr/>
            </a:pPr>
            <a:endParaRPr lang="en-US" dirty="0"/>
          </a:p>
          <a:p>
            <a:pPr>
              <a:defRPr/>
            </a:pPr>
            <a:r>
              <a:rPr lang="en-US" dirty="0" smtClean="0"/>
              <a:t>MEDŽIO SIMBOLIO, </a:t>
            </a:r>
            <a:r>
              <a:rPr lang="en-US" dirty="0"/>
              <a:t>MIŠKŲ “KULTO” </a:t>
            </a:r>
            <a:r>
              <a:rPr lang="en-US" dirty="0" smtClean="0"/>
              <a:t>RENESANSAS, NES </a:t>
            </a:r>
            <a:r>
              <a:rPr lang="en-US" b="1" dirty="0" smtClean="0"/>
              <a:t>MEDIS </a:t>
            </a:r>
            <a:r>
              <a:rPr lang="mr-IN" b="1" dirty="0"/>
              <a:t>–</a:t>
            </a:r>
            <a:r>
              <a:rPr lang="en-US" b="1" dirty="0"/>
              <a:t> LIETUVOS </a:t>
            </a:r>
            <a:r>
              <a:rPr lang="en-US" b="1" dirty="0" smtClean="0"/>
              <a:t>TOTEMAS</a:t>
            </a:r>
            <a:r>
              <a:rPr lang="en-US" dirty="0"/>
              <a:t>.</a:t>
            </a:r>
            <a:r>
              <a:rPr lang="en-US" dirty="0" smtClean="0"/>
              <a:t> </a:t>
            </a:r>
            <a:r>
              <a:rPr lang="en-US" b="1" dirty="0" smtClean="0"/>
              <a:t>LIETUVA - GYVYBĖS </a:t>
            </a:r>
            <a:r>
              <a:rPr lang="en-US" b="1" dirty="0"/>
              <a:t>MEDIS  - LIETUVIO </a:t>
            </a:r>
            <a:r>
              <a:rPr lang="en-US" b="1" dirty="0" smtClean="0"/>
              <a:t>TAPATYBĖS RAKTAS.</a:t>
            </a:r>
            <a:endParaRPr lang="en-US" b="1" dirty="0"/>
          </a:p>
          <a:p>
            <a:pPr>
              <a:defRPr/>
            </a:pPr>
            <a:endParaRPr lang="en-US" dirty="0"/>
          </a:p>
          <a:p>
            <a:pPr>
              <a:defRPr/>
            </a:pPr>
            <a:r>
              <a:rPr lang="en-US" b="1" dirty="0"/>
              <a:t>MEDIS, MIŠKAS </a:t>
            </a:r>
            <a:r>
              <a:rPr lang="mr-IN" b="1" dirty="0"/>
              <a:t>–</a:t>
            </a:r>
            <a:r>
              <a:rPr lang="lt-LT" b="1" dirty="0"/>
              <a:t> CENTRAS, AŠIS, </a:t>
            </a:r>
            <a:r>
              <a:rPr lang="en-US" b="1" dirty="0"/>
              <a:t> </a:t>
            </a:r>
            <a:r>
              <a:rPr lang="en-US" dirty="0"/>
              <a:t>ŽALIOJI SĄMONĖ, RYŠYS SU GAMTA, PROTĖVIAIS, </a:t>
            </a:r>
            <a:r>
              <a:rPr lang="en-US" dirty="0" smtClean="0"/>
              <a:t>ESATIMI. </a:t>
            </a:r>
            <a:br>
              <a:rPr lang="en-US" dirty="0" smtClean="0"/>
            </a:br>
            <a:endParaRPr lang="en-US" dirty="0" smtClean="0"/>
          </a:p>
          <a:p>
            <a:pPr>
              <a:defRPr/>
            </a:pPr>
            <a:r>
              <a:rPr lang="en-US" b="1" dirty="0" smtClean="0"/>
              <a:t>HOLISTINĖ MIŠKININKYSTĖ. HARMONIJA </a:t>
            </a:r>
            <a:r>
              <a:rPr lang="en-US" b="1" dirty="0"/>
              <a:t>SU </a:t>
            </a:r>
            <a:r>
              <a:rPr lang="en-US" b="1" dirty="0" smtClean="0"/>
              <a:t>GAMTA/APLINKA. LIETUVA - ŽALIŲJŲ INOVACIJŲ CENTRAS. ŽALIOJI GYDYKLA</a:t>
            </a:r>
            <a:endParaRPr lang="en-US" b="1" dirty="0"/>
          </a:p>
          <a:p>
            <a:pPr>
              <a:defRPr/>
            </a:pPr>
            <a:endParaRPr lang="en-US" dirty="0"/>
          </a:p>
          <a:p>
            <a:pPr>
              <a:defRPr/>
            </a:pPr>
            <a:r>
              <a:rPr lang="en-US" b="1" dirty="0"/>
              <a:t>PILIETINĖ APLINKOSAUGA </a:t>
            </a:r>
            <a:r>
              <a:rPr lang="mr-IN" b="1" dirty="0"/>
              <a:t>–</a:t>
            </a:r>
            <a:r>
              <a:rPr lang="en-US" b="1" dirty="0"/>
              <a:t> </a:t>
            </a:r>
            <a:r>
              <a:rPr lang="en-US" b="1" dirty="0" smtClean="0"/>
              <a:t>AUGANTIS SĄMONINGUMAS - SĄMONĖS PLĖTIMAS/VIRSMAS </a:t>
            </a:r>
            <a:r>
              <a:rPr lang="en-US" dirty="0"/>
              <a:t/>
            </a:r>
            <a:br>
              <a:rPr lang="en-US" dirty="0"/>
            </a:br>
            <a:r>
              <a:rPr lang="en-US" dirty="0"/>
              <a:t/>
            </a:r>
            <a:br>
              <a:rPr lang="en-US" dirty="0"/>
            </a:br>
            <a:endParaRPr lang="en-US" dirty="0"/>
          </a:p>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a:p>
            <a:pPr>
              <a:defRPr/>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56245" y="10016"/>
            <a:ext cx="1250005" cy="124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6794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550" y="1123950"/>
            <a:ext cx="10572750" cy="5353050"/>
          </a:xfrm>
        </p:spPr>
        <p:txBody>
          <a:bodyPr rtlCol="0">
            <a:normAutofit fontScale="77500" lnSpcReduction="20000"/>
          </a:bodyPr>
          <a:lstStyle/>
          <a:p>
            <a:pPr marL="0" indent="0" fontAlgn="auto">
              <a:spcAft>
                <a:spcPts val="0"/>
              </a:spcAft>
              <a:buFont typeface="Arial"/>
              <a:buNone/>
              <a:defRPr/>
            </a:pPr>
            <a:endParaRPr lang="en-US" sz="3300" dirty="0" smtClean="0"/>
          </a:p>
          <a:p>
            <a:pPr marL="0" indent="0" fontAlgn="auto">
              <a:spcAft>
                <a:spcPts val="0"/>
              </a:spcAft>
              <a:buFont typeface="Arial"/>
              <a:buNone/>
              <a:defRPr/>
            </a:pPr>
            <a:r>
              <a:rPr lang="en-US" sz="3600" b="1" dirty="0"/>
              <a:t>Stabdyti PLYNUS kirtimus </a:t>
            </a:r>
            <a:r>
              <a:rPr lang="en-US" sz="3600" dirty="0"/>
              <a:t>(dabar jie sudaro 70% visų kirtimų), palaipsniui jų atsisakyti bei keisti kitais, mažiausiai Gamtos vientisumui, Bioįvairovei ir Kraštovaizdžiui žalą keliančiais būdais</a:t>
            </a:r>
            <a:r>
              <a:rPr lang="en-US" sz="3600" dirty="0" smtClean="0"/>
              <a:t>;</a:t>
            </a:r>
            <a:endParaRPr lang="en-US" sz="3600" b="1" dirty="0" smtClean="0"/>
          </a:p>
          <a:p>
            <a:pPr marL="0" indent="0" fontAlgn="auto">
              <a:spcAft>
                <a:spcPts val="0"/>
              </a:spcAft>
              <a:buFont typeface="Arial"/>
              <a:buNone/>
              <a:defRPr/>
            </a:pPr>
            <a:r>
              <a:rPr lang="en-US" sz="3600" b="1" dirty="0" smtClean="0"/>
              <a:t>Jokių </a:t>
            </a:r>
            <a:r>
              <a:rPr lang="en-US" sz="3600" b="1" dirty="0"/>
              <a:t>PLYNŲ kirtimų </a:t>
            </a:r>
            <a:r>
              <a:rPr lang="en-US" sz="3600" dirty="0"/>
              <a:t>saugomose teritorijose, nacionaliniuose ir regioniuose parkuose</a:t>
            </a:r>
            <a:r>
              <a:rPr lang="en-US" sz="3600" dirty="0" smtClean="0"/>
              <a:t>;</a:t>
            </a:r>
          </a:p>
          <a:p>
            <a:pPr marL="0" indent="0" fontAlgn="auto">
              <a:spcAft>
                <a:spcPts val="0"/>
              </a:spcAft>
              <a:buFont typeface="Arial"/>
              <a:buNone/>
              <a:defRPr/>
            </a:pPr>
            <a:r>
              <a:rPr lang="en-US" sz="3600" b="1" dirty="0"/>
              <a:t>Stabdyti </a:t>
            </a:r>
            <a:r>
              <a:rPr lang="en-US" sz="3600" b="1" dirty="0" err="1"/>
              <a:t>kirtimą</a:t>
            </a:r>
            <a:r>
              <a:rPr lang="en-US" sz="3600" b="1" dirty="0"/>
              <a:t> </a:t>
            </a:r>
            <a:r>
              <a:rPr lang="en-US" sz="3600" dirty="0" err="1" smtClean="0"/>
              <a:t>pavasario</a:t>
            </a:r>
            <a:r>
              <a:rPr lang="en-US" sz="3600" dirty="0" smtClean="0"/>
              <a:t>,</a:t>
            </a:r>
            <a:r>
              <a:rPr lang="en-US" sz="3600" b="1" dirty="0" smtClean="0"/>
              <a:t> </a:t>
            </a:r>
            <a:r>
              <a:rPr lang="en-US" sz="3600" dirty="0" err="1" smtClean="0"/>
              <a:t>perėjimo</a:t>
            </a:r>
            <a:r>
              <a:rPr lang="en-US" sz="3600" dirty="0" smtClean="0"/>
              <a:t> </a:t>
            </a:r>
            <a:r>
              <a:rPr lang="en-US" sz="3600" dirty="0" err="1" smtClean="0"/>
              <a:t>ir</a:t>
            </a:r>
            <a:r>
              <a:rPr lang="en-US" sz="3600" dirty="0" smtClean="0"/>
              <a:t> </a:t>
            </a:r>
            <a:r>
              <a:rPr lang="en-US" sz="3600" dirty="0" err="1" smtClean="0"/>
              <a:t>vasaros</a:t>
            </a:r>
            <a:r>
              <a:rPr lang="en-US" sz="3600" dirty="0" smtClean="0"/>
              <a:t> </a:t>
            </a:r>
            <a:r>
              <a:rPr lang="en-US" sz="3600" dirty="0"/>
              <a:t>laikotarpiu </a:t>
            </a:r>
            <a:r>
              <a:rPr lang="en-US" sz="3600" b="1" dirty="0" err="1"/>
              <a:t>visuose</a:t>
            </a:r>
            <a:r>
              <a:rPr lang="en-US" sz="3600" b="1" dirty="0"/>
              <a:t> </a:t>
            </a:r>
            <a:r>
              <a:rPr lang="en-US" sz="3600" b="1" dirty="0" err="1" smtClean="0"/>
              <a:t>miškuose</a:t>
            </a:r>
            <a:r>
              <a:rPr lang="en-US" sz="3600" b="1" dirty="0" smtClean="0"/>
              <a:t>;</a:t>
            </a:r>
          </a:p>
          <a:p>
            <a:pPr marL="0" indent="0" fontAlgn="auto">
              <a:spcAft>
                <a:spcPts val="0"/>
              </a:spcAft>
              <a:buFont typeface="Arial"/>
              <a:buNone/>
              <a:defRPr/>
            </a:pPr>
            <a:r>
              <a:rPr lang="en-US" sz="3600" dirty="0" err="1" smtClean="0"/>
              <a:t>Atsisakyti</a:t>
            </a:r>
            <a:r>
              <a:rPr lang="en-US" sz="3600" dirty="0" smtClean="0"/>
              <a:t> </a:t>
            </a:r>
            <a:r>
              <a:rPr lang="en-US" sz="3600" dirty="0"/>
              <a:t>medienos kirtimo metodų ir technologijų, kurios, ilgalaikėje perspektyvoje, yra </a:t>
            </a:r>
            <a:r>
              <a:rPr lang="en-US" sz="3600" b="1" dirty="0"/>
              <a:t>netvarios, žaloja ir kelia pavojų </a:t>
            </a:r>
            <a:r>
              <a:rPr lang="en-US" sz="3600" dirty="0"/>
              <a:t>miškų ir Lietuvos ekosistemos sveikatai</a:t>
            </a:r>
            <a:r>
              <a:rPr lang="en-US" sz="3600" dirty="0" smtClean="0"/>
              <a:t>;</a:t>
            </a:r>
          </a:p>
          <a:p>
            <a:pPr marL="0" indent="0" fontAlgn="auto">
              <a:spcAft>
                <a:spcPts val="0"/>
              </a:spcAft>
              <a:buFont typeface="Arial"/>
              <a:buNone/>
              <a:defRPr/>
            </a:pPr>
            <a:r>
              <a:rPr lang="en-US" sz="3600" dirty="0" smtClean="0"/>
              <a:t>Pramoninės </a:t>
            </a:r>
            <a:r>
              <a:rPr lang="en-US" sz="3600" dirty="0"/>
              <a:t>medžių </a:t>
            </a:r>
            <a:r>
              <a:rPr lang="en-US" sz="3600" b="1" dirty="0"/>
              <a:t>PLANTACIJOS NĖRA MIŠKAI</a:t>
            </a:r>
            <a:r>
              <a:rPr lang="en-US" sz="3600" dirty="0"/>
              <a:t>. Atskirti jų (natūralaus miško ir pramoninių plantacijų) sąvokas, apibrėžimus ir funkcijas</a:t>
            </a:r>
            <a:r>
              <a:rPr lang="en-US" sz="3600" dirty="0" smtClean="0"/>
              <a:t>;</a:t>
            </a:r>
          </a:p>
          <a:p>
            <a:pPr marL="0" indent="0" fontAlgn="auto">
              <a:spcAft>
                <a:spcPts val="0"/>
              </a:spcAft>
              <a:buFont typeface="Arial"/>
              <a:buNone/>
              <a:defRPr/>
            </a:pPr>
            <a:r>
              <a:rPr lang="en-US" sz="3600" b="1" dirty="0" smtClean="0"/>
              <a:t>Jokių karinių poligonų </a:t>
            </a:r>
            <a:r>
              <a:rPr lang="en-US" sz="3600" dirty="0" smtClean="0"/>
              <a:t>saugomose ir aukštos ekologinės vertės miškuose; </a:t>
            </a:r>
          </a:p>
        </p:txBody>
      </p:sp>
      <p:sp>
        <p:nvSpPr>
          <p:cNvPr id="35842" name="Title 1"/>
          <p:cNvSpPr>
            <a:spLocks noGrp="1"/>
          </p:cNvSpPr>
          <p:nvPr>
            <p:ph type="title"/>
          </p:nvPr>
        </p:nvSpPr>
        <p:spPr>
          <a:xfrm>
            <a:off x="200025" y="196850"/>
            <a:ext cx="11353800" cy="1325563"/>
          </a:xfrm>
        </p:spPr>
        <p:txBody>
          <a:bodyPr/>
          <a:lstStyle/>
          <a:p>
            <a:pPr algn="ctr"/>
            <a:r>
              <a:rPr lang="en-US" altLang="x-none" sz="4000" b="1" dirty="0"/>
              <a:t>GYVO MIŠKO REFORMA: HOLISTINĖ MIŠKININKYSTĖ</a:t>
            </a:r>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81101" y="5304628"/>
            <a:ext cx="1554924" cy="155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225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192" y="276128"/>
            <a:ext cx="10515600" cy="1325563"/>
          </a:xfrm>
        </p:spPr>
        <p:txBody>
          <a:bodyPr/>
          <a:lstStyle/>
          <a:p>
            <a:r>
              <a:rPr lang="en-US" b="1" dirty="0" smtClean="0"/>
              <a:t>LIETUVOS MIŠKAI SUSKIRSTYTI Į 4 GRUPES:</a:t>
            </a:r>
            <a:endParaRPr lang="en-US" b="1" dirty="0"/>
          </a:p>
        </p:txBody>
      </p:sp>
      <p:sp>
        <p:nvSpPr>
          <p:cNvPr id="3" name="Content Placeholder 2"/>
          <p:cNvSpPr>
            <a:spLocks noGrp="1"/>
          </p:cNvSpPr>
          <p:nvPr>
            <p:ph idx="1"/>
          </p:nvPr>
        </p:nvSpPr>
        <p:spPr>
          <a:xfrm>
            <a:off x="485192" y="1601691"/>
            <a:ext cx="11457992"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dirty="0" smtClean="0"/>
              <a:t>I grupė </a:t>
            </a:r>
            <a:r>
              <a:rPr lang="mr-IN" sz="3600" dirty="0" smtClean="0"/>
              <a:t>–</a:t>
            </a:r>
            <a:r>
              <a:rPr lang="en-US" sz="3600" dirty="0" smtClean="0"/>
              <a:t> rezervatiniai (sengirių likučiai) </a:t>
            </a:r>
            <a:r>
              <a:rPr lang="en-US" sz="4000" b="1" dirty="0" smtClean="0">
                <a:solidFill>
                  <a:srgbClr val="FF0000"/>
                </a:solidFill>
              </a:rPr>
              <a:t>(1.1%) </a:t>
            </a:r>
          </a:p>
          <a:p>
            <a:pPr marL="0" marR="0" lvl="0" indent="0" defTabSz="914400" eaLnBrk="1" fontAlgn="auto" latinLnBrk="0" hangingPunct="1">
              <a:lnSpc>
                <a:spcPct val="100000"/>
              </a:lnSpc>
              <a:spcBef>
                <a:spcPts val="0"/>
              </a:spcBef>
              <a:spcAft>
                <a:spcPts val="0"/>
              </a:spcAft>
              <a:buClrTx/>
              <a:buSzTx/>
              <a:buFontTx/>
              <a:buNone/>
              <a:tabLst/>
              <a:defRPr/>
            </a:pPr>
            <a:endParaRPr lang="en-US" sz="3600" dirty="0"/>
          </a:p>
          <a:p>
            <a:pPr marL="0" indent="0" eaLnBrk="1" fontAlgn="auto" hangingPunct="1">
              <a:lnSpc>
                <a:spcPct val="100000"/>
              </a:lnSpc>
              <a:spcBef>
                <a:spcPts val="0"/>
              </a:spcBef>
              <a:spcAft>
                <a:spcPts val="0"/>
              </a:spcAft>
              <a:buNone/>
            </a:pPr>
            <a:r>
              <a:rPr lang="en-US" sz="3600" b="1" dirty="0" smtClean="0"/>
              <a:t>II grupė </a:t>
            </a:r>
            <a:r>
              <a:rPr lang="mr-IN" sz="3600" dirty="0" smtClean="0"/>
              <a:t>–</a:t>
            </a:r>
            <a:r>
              <a:rPr lang="en-US" sz="3600" dirty="0" smtClean="0"/>
              <a:t> specialios paskirties </a:t>
            </a:r>
            <a:r>
              <a:rPr lang="en-US" sz="4000" b="1" dirty="0" smtClean="0">
                <a:solidFill>
                  <a:srgbClr val="FF0000"/>
                </a:solidFill>
              </a:rPr>
              <a:t>(12%)</a:t>
            </a:r>
          </a:p>
          <a:p>
            <a:pPr marL="0" marR="0" lvl="0" indent="0" defTabSz="914400" eaLnBrk="1" fontAlgn="auto" latinLnBrk="0" hangingPunct="1">
              <a:lnSpc>
                <a:spcPct val="100000"/>
              </a:lnSpc>
              <a:spcBef>
                <a:spcPts val="0"/>
              </a:spcBef>
              <a:spcAft>
                <a:spcPts val="0"/>
              </a:spcAft>
              <a:buClrTx/>
              <a:buSzTx/>
              <a:buFontTx/>
              <a:buNone/>
              <a:tabLst/>
              <a:defRPr/>
            </a:pPr>
            <a:endParaRPr lang="en-US" sz="3600" dirty="0"/>
          </a:p>
          <a:p>
            <a:pPr marL="0" indent="0" eaLnBrk="1" fontAlgn="auto" hangingPunct="1">
              <a:lnSpc>
                <a:spcPct val="100000"/>
              </a:lnSpc>
              <a:spcBef>
                <a:spcPts val="0"/>
              </a:spcBef>
              <a:spcAft>
                <a:spcPts val="0"/>
              </a:spcAft>
              <a:buNone/>
            </a:pPr>
            <a:r>
              <a:rPr lang="en-US" sz="3600" b="1" dirty="0" smtClean="0"/>
              <a:t>III grupė </a:t>
            </a:r>
            <a:r>
              <a:rPr lang="mr-IN" sz="3600" dirty="0" smtClean="0"/>
              <a:t>–</a:t>
            </a:r>
            <a:r>
              <a:rPr lang="en-US" sz="3600" dirty="0" smtClean="0"/>
              <a:t> apsauginiai </a:t>
            </a:r>
            <a:r>
              <a:rPr lang="en-US" sz="4000" b="1" dirty="0" smtClean="0">
                <a:solidFill>
                  <a:srgbClr val="FF0000"/>
                </a:solidFill>
              </a:rPr>
              <a:t>(16 proc.) </a:t>
            </a:r>
            <a:r>
              <a:rPr lang="en-US" sz="3600" b="1" dirty="0" smtClean="0">
                <a:solidFill>
                  <a:srgbClr val="FF0000"/>
                </a:solidFill>
              </a:rPr>
              <a:t>GALIMI PLYNI KIRTIMAI</a:t>
            </a:r>
          </a:p>
          <a:p>
            <a:pPr marL="0" marR="0" lvl="0" indent="0" defTabSz="914400" eaLnBrk="1" fontAlgn="auto" latinLnBrk="0" hangingPunct="1">
              <a:lnSpc>
                <a:spcPct val="100000"/>
              </a:lnSpc>
              <a:spcBef>
                <a:spcPts val="0"/>
              </a:spcBef>
              <a:spcAft>
                <a:spcPts val="0"/>
              </a:spcAft>
              <a:buClrTx/>
              <a:buSzTx/>
              <a:buFontTx/>
              <a:buNone/>
              <a:tabLst/>
              <a:defRPr/>
            </a:pPr>
            <a:endParaRPr lang="en-US" sz="3600" dirty="0" smtClean="0"/>
          </a:p>
          <a:p>
            <a:pPr marL="0" indent="0" eaLnBrk="1" fontAlgn="auto" hangingPunct="1">
              <a:lnSpc>
                <a:spcPct val="100000"/>
              </a:lnSpc>
              <a:spcBef>
                <a:spcPts val="0"/>
              </a:spcBef>
              <a:spcAft>
                <a:spcPts val="0"/>
              </a:spcAft>
              <a:buNone/>
            </a:pPr>
            <a:r>
              <a:rPr lang="en-US" sz="3600" b="1" dirty="0" smtClean="0"/>
              <a:t>IV grupė </a:t>
            </a:r>
            <a:r>
              <a:rPr lang="mr-IN" sz="3600" dirty="0" smtClean="0"/>
              <a:t>–</a:t>
            </a:r>
            <a:r>
              <a:rPr lang="en-US" sz="3600" dirty="0" smtClean="0"/>
              <a:t> ūkiniai miškai (medienai) </a:t>
            </a:r>
            <a:r>
              <a:rPr lang="en-US" sz="4000" b="1" dirty="0" smtClean="0">
                <a:solidFill>
                  <a:srgbClr val="FF0000"/>
                </a:solidFill>
              </a:rPr>
              <a:t>(71%) </a:t>
            </a:r>
            <a:r>
              <a:rPr lang="en-US" sz="3600" b="1" dirty="0" smtClean="0">
                <a:solidFill>
                  <a:srgbClr val="FF0000"/>
                </a:solidFill>
              </a:rPr>
              <a:t>GALIMI PLYNI KIRTIMAI</a:t>
            </a:r>
          </a:p>
          <a:p>
            <a:pPr marL="0" marR="0" lvl="0" indent="0" defTabSz="914400" eaLnBrk="1" fontAlgn="auto" latinLnBrk="0" hangingPunct="1">
              <a:lnSpc>
                <a:spcPct val="100000"/>
              </a:lnSpc>
              <a:spcBef>
                <a:spcPts val="0"/>
              </a:spcBef>
              <a:spcAft>
                <a:spcPts val="0"/>
              </a:spcAft>
              <a:buClrTx/>
              <a:buSzTx/>
              <a:buFontTx/>
              <a:buNone/>
              <a:tabLst/>
              <a:defRPr/>
            </a:pPr>
            <a:endParaRPr lang="en-US" sz="3600"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70465" y="276128"/>
            <a:ext cx="1372720" cy="137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89608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012" y="1091819"/>
            <a:ext cx="11683492" cy="5766181"/>
          </a:xfrm>
        </p:spPr>
        <p:txBody>
          <a:bodyPr rtlCol="0">
            <a:normAutofit fontScale="47500" lnSpcReduction="20000"/>
          </a:bodyPr>
          <a:lstStyle/>
          <a:p>
            <a:pPr marL="0" indent="0" fontAlgn="auto">
              <a:spcAft>
                <a:spcPts val="0"/>
              </a:spcAft>
              <a:buFont typeface="Arial"/>
              <a:buNone/>
              <a:defRPr/>
            </a:pPr>
            <a:r>
              <a:rPr lang="en-US" sz="5900" b="1" dirty="0"/>
              <a:t>Nustoti eksportuoti </a:t>
            </a:r>
            <a:r>
              <a:rPr lang="en-US" sz="5900" dirty="0"/>
              <a:t>šalies medieną ir pardavinėti miškų žemę korporacijoms</a:t>
            </a:r>
            <a:r>
              <a:rPr lang="en-US" sz="5900" dirty="0" smtClean="0"/>
              <a:t>.</a:t>
            </a:r>
            <a:endParaRPr lang="en-US" sz="5900" b="1" dirty="0"/>
          </a:p>
          <a:p>
            <a:pPr marL="0" indent="0" fontAlgn="auto">
              <a:spcAft>
                <a:spcPts val="0"/>
              </a:spcAft>
              <a:buFont typeface="Arial"/>
              <a:buNone/>
              <a:defRPr/>
            </a:pPr>
            <a:r>
              <a:rPr lang="en-US" sz="5900" b="1" dirty="0" smtClean="0"/>
              <a:t>Didinti </a:t>
            </a:r>
            <a:r>
              <a:rPr lang="en-US" sz="5900" b="1" dirty="0"/>
              <a:t>saugojamų natūralių </a:t>
            </a:r>
            <a:r>
              <a:rPr lang="en-US" sz="5900" dirty="0"/>
              <a:t>ir aukštos ekologinės vertės miškų plotus, </a:t>
            </a:r>
            <a:r>
              <a:rPr lang="en-US" sz="5900" b="1" dirty="0"/>
              <a:t>mažinti</a:t>
            </a:r>
            <a:r>
              <a:rPr lang="en-US" sz="5900" dirty="0"/>
              <a:t> </a:t>
            </a:r>
            <a:r>
              <a:rPr lang="en-US" sz="5900" b="1" dirty="0"/>
              <a:t>kirtimus </a:t>
            </a:r>
            <a:r>
              <a:rPr lang="en-US" sz="5900" dirty="0"/>
              <a:t>(dabar virš 70% Lietuvos miškų skirti komercinei medienai („ūkiniai miškai“);</a:t>
            </a:r>
          </a:p>
          <a:p>
            <a:pPr marL="0" indent="0" fontAlgn="auto">
              <a:spcAft>
                <a:spcPts val="0"/>
              </a:spcAft>
              <a:buFont typeface="Arial"/>
              <a:buNone/>
              <a:defRPr/>
            </a:pPr>
            <a:r>
              <a:rPr lang="en-US" sz="5900" dirty="0"/>
              <a:t>Plėtoti tvarią ir daugiafunkcinę miškininkystę – </a:t>
            </a:r>
            <a:r>
              <a:rPr lang="en-US" sz="5900" b="1" dirty="0"/>
              <a:t>iškelti ir plėtoti visas diskriminuojamas miško naudojimo formas ir būdus</a:t>
            </a:r>
            <a:r>
              <a:rPr lang="en-US" sz="5900" dirty="0"/>
              <a:t>: natūralios gamtos turizmas, sanatorijos, uogavimas, grybavimas, rekreacinė miškininkystė (kol kas pagrindinis prioritetas – mediena ir trumpalaikė ekonominė nauda);</a:t>
            </a:r>
          </a:p>
          <a:p>
            <a:pPr marL="0" indent="0" fontAlgn="auto">
              <a:spcAft>
                <a:spcPts val="0"/>
              </a:spcAft>
              <a:buFont typeface="Arial"/>
              <a:buNone/>
              <a:defRPr/>
            </a:pPr>
            <a:r>
              <a:rPr lang="en-US" sz="5900" b="1" dirty="0"/>
              <a:t>Išsaugoti garbingą miškininko profesiją</a:t>
            </a:r>
            <a:r>
              <a:rPr lang="en-US" sz="5900" dirty="0"/>
              <a:t> ir geriausius specialistus, nuolat tobulinti, auginti kompetentingų, inovatyvių, valstybės ir miško interesus atstovaujančių </a:t>
            </a:r>
            <a:r>
              <a:rPr lang="en-US" sz="5900" dirty="0" err="1" smtClean="0"/>
              <a:t>ekologų</a:t>
            </a:r>
            <a:r>
              <a:rPr lang="en-US" sz="5900" dirty="0"/>
              <a:t> </a:t>
            </a:r>
            <a:r>
              <a:rPr lang="en-US" sz="5900" dirty="0" smtClean="0"/>
              <a:t>- </a:t>
            </a:r>
            <a:r>
              <a:rPr lang="en-US" sz="5900" dirty="0" err="1" smtClean="0"/>
              <a:t>specialistų</a:t>
            </a:r>
            <a:r>
              <a:rPr lang="en-US" sz="5900" dirty="0" smtClean="0"/>
              <a:t> </a:t>
            </a:r>
            <a:r>
              <a:rPr lang="en-US" sz="5900" dirty="0"/>
              <a:t>bazę, </a:t>
            </a:r>
            <a:r>
              <a:rPr lang="en-US" sz="5900" b="1" dirty="0"/>
              <a:t>o ne medkirčius</a:t>
            </a:r>
            <a:r>
              <a:rPr lang="en-US" sz="5900" dirty="0"/>
              <a:t> ar verslo korporacijas aptarnaujantį </a:t>
            </a:r>
            <a:r>
              <a:rPr lang="en-US" sz="5900" dirty="0" err="1" smtClean="0"/>
              <a:t>personalą</a:t>
            </a:r>
            <a:r>
              <a:rPr lang="en-US" sz="5900" dirty="0" smtClean="0"/>
              <a:t>; </a:t>
            </a:r>
          </a:p>
          <a:p>
            <a:pPr marL="0" indent="0" fontAlgn="auto">
              <a:spcAft>
                <a:spcPts val="0"/>
              </a:spcAft>
              <a:buFont typeface="Arial"/>
              <a:buNone/>
              <a:defRPr/>
            </a:pPr>
            <a:r>
              <a:rPr lang="en-US" sz="5900" dirty="0" err="1" smtClean="0"/>
              <a:t>Kurti</a:t>
            </a:r>
            <a:r>
              <a:rPr lang="en-US" sz="5900" dirty="0" smtClean="0"/>
              <a:t> </a:t>
            </a:r>
            <a:r>
              <a:rPr lang="en-US" sz="5900" b="1" dirty="0" err="1" smtClean="0"/>
              <a:t>naują</a:t>
            </a:r>
            <a:r>
              <a:rPr lang="en-US" sz="5900" b="1" dirty="0" smtClean="0"/>
              <a:t> MIŠKŲ ĮSTATYMĄ</a:t>
            </a:r>
            <a:r>
              <a:rPr lang="en-US" sz="5900" dirty="0" smtClean="0"/>
              <a:t>, </a:t>
            </a:r>
            <a:r>
              <a:rPr lang="en-US" sz="5900" dirty="0" err="1" smtClean="0"/>
              <a:t>tarnaujantį</a:t>
            </a:r>
            <a:r>
              <a:rPr lang="en-US" sz="5900" dirty="0" smtClean="0"/>
              <a:t> </a:t>
            </a:r>
            <a:r>
              <a:rPr lang="en-US" sz="5900" dirty="0" err="1" smtClean="0"/>
              <a:t>miškui</a:t>
            </a:r>
            <a:r>
              <a:rPr lang="en-US" sz="5900" dirty="0"/>
              <a:t> </a:t>
            </a:r>
            <a:r>
              <a:rPr lang="en-US" sz="5900" dirty="0" err="1" smtClean="0"/>
              <a:t>ir</a:t>
            </a:r>
            <a:r>
              <a:rPr lang="en-US" sz="5900" dirty="0" smtClean="0"/>
              <a:t> </a:t>
            </a:r>
            <a:r>
              <a:rPr lang="en-US" sz="5900" dirty="0" err="1" smtClean="0"/>
              <a:t>visuomenei</a:t>
            </a:r>
            <a:r>
              <a:rPr lang="en-US" sz="5900" dirty="0" smtClean="0"/>
              <a:t>.</a:t>
            </a:r>
            <a:endParaRPr lang="en-US" sz="5900" dirty="0"/>
          </a:p>
          <a:p>
            <a:pPr marL="0" indent="0" fontAlgn="auto">
              <a:spcAft>
                <a:spcPts val="0"/>
              </a:spcAft>
              <a:buFont typeface="Arial"/>
              <a:buNone/>
              <a:defRPr/>
            </a:pPr>
            <a:r>
              <a:rPr lang="en-US" dirty="0"/>
              <a:t/>
            </a:r>
            <a:br>
              <a:rPr lang="en-US" dirty="0"/>
            </a:br>
            <a:endParaRPr lang="en-US"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01325" y="5268913"/>
            <a:ext cx="159067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3849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1"/>
          </p:nvPr>
        </p:nvSpPr>
        <p:spPr>
          <a:xfrm>
            <a:off x="914400" y="647700"/>
            <a:ext cx="5588000" cy="6081713"/>
          </a:xfrm>
        </p:spPr>
        <p:txBody>
          <a:bodyPr/>
          <a:lstStyle/>
          <a:p>
            <a:pPr marL="0" indent="0" eaLnBrk="1" hangingPunct="1">
              <a:buFont typeface="Arial" charset="0"/>
              <a:buNone/>
            </a:pPr>
            <a:r>
              <a:rPr lang="en-US" altLang="x-none" dirty="0"/>
              <a:t> </a:t>
            </a:r>
          </a:p>
          <a:p>
            <a:pPr marL="0" indent="0" eaLnBrk="1" hangingPunct="1">
              <a:buFont typeface="Arial" charset="0"/>
              <a:buNone/>
            </a:pPr>
            <a:endParaRPr lang="en-US" altLang="x-none" dirty="0"/>
          </a:p>
          <a:p>
            <a:pPr marL="0" indent="0" eaLnBrk="1" hangingPunct="1">
              <a:buFont typeface="Arial" charset="0"/>
              <a:buNone/>
            </a:pPr>
            <a:endParaRPr lang="en-US" altLang="x-none" dirty="0"/>
          </a:p>
          <a:p>
            <a:pPr marL="0" indent="0" eaLnBrk="1" hangingPunct="1">
              <a:buFont typeface="Arial" charset="0"/>
              <a:buNone/>
            </a:pPr>
            <a:endParaRPr lang="en-US" altLang="x-none" dirty="0"/>
          </a:p>
        </p:txBody>
      </p:sp>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5300" y="2188968"/>
            <a:ext cx="2964114" cy="296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683" y="199867"/>
            <a:ext cx="2625217" cy="260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778" y="199867"/>
            <a:ext cx="3561302" cy="356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8448" y="199867"/>
            <a:ext cx="3173015" cy="211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07828" y="4932854"/>
            <a:ext cx="3189143" cy="179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43053" y="2953701"/>
            <a:ext cx="2030476" cy="362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154" y="4082786"/>
            <a:ext cx="3943589" cy="232501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5050" y="0"/>
            <a:ext cx="6802438" cy="6802438"/>
          </a:xfrm>
        </p:spPr>
      </p:pic>
    </p:spTree>
    <p:extLst>
      <p:ext uri="{BB962C8B-B14F-4D97-AF65-F5344CB8AC3E}">
        <p14:creationId xmlns:p14="http://schemas.microsoft.com/office/powerpoint/2010/main" val="18281406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150" y="2632075"/>
            <a:ext cx="4419600" cy="1325563"/>
          </a:xfrm>
        </p:spPr>
        <p:txBody>
          <a:bodyPr/>
          <a:lstStyle/>
          <a:p>
            <a:r>
              <a:rPr lang="en-US" dirty="0" smtClean="0"/>
              <a:t>BE KOMENTARŲ</a:t>
            </a:r>
            <a:r>
              <a:rPr lang="mr-IN" dirty="0" smtClean="0"/>
              <a:t>…</a:t>
            </a:r>
            <a:endParaRPr lang="en-US" dirty="0"/>
          </a:p>
        </p:txBody>
      </p:sp>
    </p:spTree>
    <p:extLst>
      <p:ext uri="{BB962C8B-B14F-4D97-AF65-F5344CB8AC3E}">
        <p14:creationId xmlns:p14="http://schemas.microsoft.com/office/powerpoint/2010/main" val="128089093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263" y="746125"/>
            <a:ext cx="10515600" cy="1325563"/>
          </a:xfrm>
        </p:spPr>
        <p:txBody>
          <a:bodyPr>
            <a:normAutofit/>
          </a:bodyPr>
          <a:lstStyle/>
          <a:p>
            <a:pPr eaLnBrk="1" hangingPunct="1"/>
            <a:r>
              <a:rPr lang="en-US" altLang="x-none" sz="2900" dirty="0">
                <a:latin typeface="Arial" charset="0"/>
                <a:ea typeface="Arial" charset="0"/>
                <a:cs typeface="Arial" charset="0"/>
              </a:rPr>
              <a:t>”</a:t>
            </a:r>
            <a:r>
              <a:rPr lang="en-US" altLang="x-none" sz="2900" dirty="0" err="1">
                <a:latin typeface="Arial" charset="0"/>
                <a:ea typeface="Arial" charset="0"/>
                <a:cs typeface="Arial" charset="0"/>
              </a:rPr>
              <a:t>Miškus</a:t>
            </a:r>
            <a:r>
              <a:rPr lang="en-US" altLang="x-none" sz="2900">
                <a:latin typeface="Arial" charset="0"/>
                <a:ea typeface="Arial" charset="0"/>
                <a:cs typeface="Arial" charset="0"/>
              </a:rPr>
              <a:t> galima būtų </a:t>
            </a:r>
            <a:r>
              <a:rPr lang="en-US" altLang="x-none" sz="2900" b="1">
                <a:latin typeface="Arial" charset="0"/>
                <a:ea typeface="Arial" charset="0"/>
                <a:cs typeface="Arial" charset="0"/>
              </a:rPr>
              <a:t>atiduoti Ūkio arba Finansų ministerijai”</a:t>
            </a:r>
            <a:r>
              <a:rPr lang="en-US" altLang="x-none" sz="2900">
                <a:latin typeface="Arial" charset="0"/>
                <a:ea typeface="Arial" charset="0"/>
                <a:cs typeface="Arial" charset="0"/>
              </a:rPr>
              <a:t/>
            </a:r>
            <a:br>
              <a:rPr lang="en-US" altLang="x-none" sz="2900">
                <a:latin typeface="Arial" charset="0"/>
                <a:ea typeface="Arial" charset="0"/>
                <a:cs typeface="Arial" charset="0"/>
              </a:rPr>
            </a:br>
            <a:endParaRPr lang="en-US" altLang="x-none" sz="2900">
              <a:latin typeface="Arial" charset="0"/>
              <a:ea typeface="Arial" charset="0"/>
              <a:cs typeface="Arial" charset="0"/>
            </a:endParaRPr>
          </a:p>
        </p:txBody>
      </p:sp>
      <p:sp>
        <p:nvSpPr>
          <p:cNvPr id="18434" name="Content Placeholder 2"/>
          <p:cNvSpPr>
            <a:spLocks noGrp="1"/>
          </p:cNvSpPr>
          <p:nvPr>
            <p:ph idx="1"/>
          </p:nvPr>
        </p:nvSpPr>
        <p:spPr>
          <a:xfrm>
            <a:off x="703263" y="1773238"/>
            <a:ext cx="10515600" cy="4351337"/>
          </a:xfrm>
        </p:spPr>
        <p:txBody>
          <a:bodyPr/>
          <a:lstStyle/>
          <a:p>
            <a:pPr marL="0" indent="0" eaLnBrk="1" hangingPunct="1">
              <a:buFont typeface="Arial" charset="0"/>
              <a:buNone/>
            </a:pPr>
            <a:endParaRPr lang="en-US" altLang="x-none">
              <a:latin typeface="Arial" charset="0"/>
              <a:ea typeface="Arial" charset="0"/>
              <a:cs typeface="Arial" charset="0"/>
            </a:endParaRPr>
          </a:p>
          <a:p>
            <a:pPr marL="0" indent="0" eaLnBrk="1" hangingPunct="1">
              <a:buFont typeface="Arial" charset="0"/>
              <a:buNone/>
            </a:pPr>
            <a:r>
              <a:rPr lang="en-US" altLang="x-none">
                <a:latin typeface="Arial" charset="0"/>
                <a:ea typeface="Arial" charset="0"/>
                <a:cs typeface="Arial" charset="0"/>
              </a:rPr>
              <a:t>APLINKOSAUGOS komiteto </a:t>
            </a:r>
            <a:br>
              <a:rPr lang="en-US" altLang="x-none">
                <a:latin typeface="Arial" charset="0"/>
                <a:ea typeface="Arial" charset="0"/>
                <a:cs typeface="Arial" charset="0"/>
              </a:rPr>
            </a:br>
            <a:r>
              <a:rPr lang="en-US" altLang="x-none">
                <a:latin typeface="Arial" charset="0"/>
                <a:ea typeface="Arial" charset="0"/>
                <a:cs typeface="Arial" charset="0"/>
              </a:rPr>
              <a:t>pirmininko pavaduotojas Seime</a:t>
            </a:r>
          </a:p>
          <a:p>
            <a:pPr marL="0" indent="0" eaLnBrk="1" hangingPunct="1">
              <a:buFont typeface="Arial" charset="0"/>
              <a:buNone/>
            </a:pPr>
            <a:r>
              <a:rPr lang="en-US" altLang="x-none">
                <a:latin typeface="Arial" charset="0"/>
                <a:ea typeface="Arial" charset="0"/>
                <a:cs typeface="Arial" charset="0"/>
              </a:rPr>
              <a:t>Simonas GENTVILAS</a:t>
            </a:r>
          </a:p>
          <a:p>
            <a:pPr marL="0" indent="0" eaLnBrk="1" hangingPunct="1">
              <a:buFont typeface="Arial" charset="0"/>
              <a:buNone/>
            </a:pPr>
            <a:endParaRPr lang="en-US" altLang="x-none">
              <a:latin typeface="Arial" charset="0"/>
              <a:ea typeface="Arial" charset="0"/>
              <a:cs typeface="Arial" charset="0"/>
            </a:endParaRPr>
          </a:p>
          <a:p>
            <a:pPr marL="0" indent="0" eaLnBrk="1" hangingPunct="1">
              <a:buFont typeface="Arial" charset="0"/>
              <a:buNone/>
            </a:pPr>
            <a:r>
              <a:rPr lang="en-US" altLang="x-none">
                <a:latin typeface="Arial" charset="0"/>
                <a:ea typeface="Arial" charset="0"/>
                <a:cs typeface="Arial" charset="0"/>
              </a:rPr>
              <a:t>2018 kovo 20</a:t>
            </a:r>
          </a:p>
          <a:p>
            <a:pPr marL="0" indent="0" eaLnBrk="1" hangingPunct="1"/>
            <a:endParaRPr lang="en-US" altLang="x-none"/>
          </a:p>
        </p:txBody>
      </p:sp>
      <p:pic>
        <p:nvPicPr>
          <p:cNvPr id="184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3175" y="1773238"/>
            <a:ext cx="43989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p:cNvSpPr txBox="1">
            <a:spLocks noChangeArrowheads="1"/>
          </p:cNvSpPr>
          <p:nvPr/>
        </p:nvSpPr>
        <p:spPr bwMode="auto">
          <a:xfrm>
            <a:off x="508000" y="4056063"/>
            <a:ext cx="10244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n-US" altLang="x-none" sz="1800"/>
          </a:p>
          <a:p>
            <a:pPr eaLnBrk="1" hangingPunct="1">
              <a:lnSpc>
                <a:spcPct val="100000"/>
              </a:lnSpc>
              <a:spcBef>
                <a:spcPct val="0"/>
              </a:spcBef>
              <a:buFontTx/>
              <a:buNone/>
            </a:pPr>
            <a:endParaRPr lang="en-US" altLang="x-none" sz="1800"/>
          </a:p>
          <a:p>
            <a:pPr eaLnBrk="1" hangingPunct="1">
              <a:lnSpc>
                <a:spcPct val="100000"/>
              </a:lnSpc>
              <a:spcBef>
                <a:spcPct val="0"/>
              </a:spcBef>
              <a:buFontTx/>
              <a:buNone/>
            </a:pPr>
            <a:endParaRPr lang="en-US" altLang="x-none" sz="1800"/>
          </a:p>
          <a:p>
            <a:pPr eaLnBrk="1" hangingPunct="1">
              <a:lnSpc>
                <a:spcPct val="100000"/>
              </a:lnSpc>
              <a:spcBef>
                <a:spcPct val="0"/>
              </a:spcBef>
              <a:buFontTx/>
              <a:buNone/>
            </a:pPr>
            <a:endParaRPr lang="en-US" altLang="x-none" sz="180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463" y="128588"/>
            <a:ext cx="11090275"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2573338" y="4402138"/>
            <a:ext cx="8280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6"/>
          <p:cNvSpPr txBox="1">
            <a:spLocks noChangeArrowheads="1"/>
          </p:cNvSpPr>
          <p:nvPr/>
        </p:nvSpPr>
        <p:spPr bwMode="auto">
          <a:xfrm>
            <a:off x="584200" y="1504950"/>
            <a:ext cx="5834063"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sz="2400">
                <a:latin typeface="Arial" charset="0"/>
                <a:ea typeface="Arial" charset="0"/>
                <a:cs typeface="Arial" charset="0"/>
              </a:rPr>
              <a:t>ŪKIO ministras Virginijus SINKEVIČIUS, siūlo keisti VĮ </a:t>
            </a:r>
            <a:r>
              <a:rPr lang="en-US" altLang="x-none" sz="2400" err="1">
                <a:latin typeface="Arial" charset="0"/>
                <a:ea typeface="Arial" charset="0"/>
                <a:cs typeface="Arial" charset="0"/>
              </a:rPr>
              <a:t>Valstybinių</a:t>
            </a:r>
            <a:r>
              <a:rPr lang="en-US" altLang="x-none" sz="2400">
                <a:latin typeface="Arial" charset="0"/>
                <a:ea typeface="Arial" charset="0"/>
                <a:cs typeface="Arial" charset="0"/>
              </a:rPr>
              <a:t> </a:t>
            </a:r>
            <a:r>
              <a:rPr lang="en-US" altLang="x-none" sz="2400" err="1">
                <a:latin typeface="Arial" charset="0"/>
                <a:ea typeface="Arial" charset="0"/>
                <a:cs typeface="Arial" charset="0"/>
              </a:rPr>
              <a:t>miškų</a:t>
            </a:r>
            <a:r>
              <a:rPr lang="en-US" altLang="x-none" sz="2400">
                <a:latin typeface="Arial" charset="0"/>
                <a:ea typeface="Arial" charset="0"/>
                <a:cs typeface="Arial" charset="0"/>
              </a:rPr>
              <a:t> urėdijos </a:t>
            </a:r>
            <a:r>
              <a:rPr lang="en-US" altLang="x-none" sz="2400" err="1">
                <a:latin typeface="Arial" charset="0"/>
                <a:ea typeface="Arial" charset="0"/>
                <a:cs typeface="Arial" charset="0"/>
              </a:rPr>
              <a:t>juridinį</a:t>
            </a:r>
            <a:r>
              <a:rPr lang="en-US" altLang="x-none" sz="2400">
                <a:latin typeface="Arial" charset="0"/>
                <a:ea typeface="Arial" charset="0"/>
                <a:cs typeface="Arial" charset="0"/>
              </a:rPr>
              <a:t> </a:t>
            </a:r>
            <a:r>
              <a:rPr lang="en-US" altLang="x-none" sz="2400" err="1">
                <a:latin typeface="Arial" charset="0"/>
                <a:ea typeface="Arial" charset="0"/>
                <a:cs typeface="Arial" charset="0"/>
              </a:rPr>
              <a:t>statusą</a:t>
            </a:r>
            <a:r>
              <a:rPr lang="en-US" altLang="x-none" sz="2400">
                <a:latin typeface="Arial" charset="0"/>
                <a:ea typeface="Arial" charset="0"/>
                <a:cs typeface="Arial" charset="0"/>
              </a:rPr>
              <a:t> </a:t>
            </a:r>
            <a:r>
              <a:rPr lang="en-US" altLang="x-none" sz="2400" err="1">
                <a:latin typeface="Arial" charset="0"/>
                <a:ea typeface="Arial" charset="0"/>
                <a:cs typeface="Arial" charset="0"/>
              </a:rPr>
              <a:t>į</a:t>
            </a:r>
            <a:r>
              <a:rPr lang="en-US" altLang="x-none" sz="2400">
                <a:latin typeface="Arial" charset="0"/>
                <a:ea typeface="Arial" charset="0"/>
                <a:cs typeface="Arial" charset="0"/>
              </a:rPr>
              <a:t> AKCINĖS BENDROVĖS </a:t>
            </a:r>
            <a:r>
              <a:rPr lang="en-US" altLang="x-none" sz="2400" err="1">
                <a:latin typeface="Arial" charset="0"/>
                <a:ea typeface="Arial" charset="0"/>
                <a:cs typeface="Arial" charset="0"/>
              </a:rPr>
              <a:t>statusą</a:t>
            </a:r>
            <a:r>
              <a:rPr lang="en-US" altLang="x-none" sz="2400">
                <a:latin typeface="Arial" charset="0"/>
                <a:ea typeface="Arial" charset="0"/>
                <a:cs typeface="Arial" charset="0"/>
              </a:rPr>
              <a:t>. (</a:t>
            </a:r>
            <a:r>
              <a:rPr lang="en-US" altLang="x-none" sz="2400" err="1">
                <a:latin typeface="Arial" charset="0"/>
                <a:ea typeface="Arial" charset="0"/>
                <a:cs typeface="Arial" charset="0"/>
              </a:rPr>
              <a:t>Verslo</a:t>
            </a:r>
            <a:r>
              <a:rPr lang="en-US" altLang="x-none" sz="2400">
                <a:latin typeface="Arial" charset="0"/>
                <a:ea typeface="Arial" charset="0"/>
                <a:cs typeface="Arial" charset="0"/>
              </a:rPr>
              <a:t> </a:t>
            </a:r>
            <a:r>
              <a:rPr lang="en-US" altLang="x-none" sz="2400" err="1">
                <a:latin typeface="Arial" charset="0"/>
                <a:ea typeface="Arial" charset="0"/>
                <a:cs typeface="Arial" charset="0"/>
              </a:rPr>
              <a:t>žinios</a:t>
            </a:r>
            <a:r>
              <a:rPr lang="en-US" altLang="x-none" sz="2400">
                <a:latin typeface="Arial" charset="0"/>
                <a:ea typeface="Arial" charset="0"/>
                <a:cs typeface="Arial" charset="0"/>
              </a:rPr>
              <a:t>, 2018 </a:t>
            </a:r>
            <a:r>
              <a:rPr lang="en-US" altLang="x-none" sz="2400" err="1">
                <a:latin typeface="Arial" charset="0"/>
                <a:ea typeface="Arial" charset="0"/>
                <a:cs typeface="Arial" charset="0"/>
              </a:rPr>
              <a:t>kovo</a:t>
            </a:r>
            <a:r>
              <a:rPr lang="en-US" altLang="x-none" sz="2400">
                <a:latin typeface="Arial" charset="0"/>
                <a:ea typeface="Arial" charset="0"/>
                <a:cs typeface="Arial" charset="0"/>
              </a:rPr>
              <a:t> 2)</a:t>
            </a:r>
            <a:br>
              <a:rPr lang="en-US" altLang="x-none" sz="2400">
                <a:latin typeface="Arial" charset="0"/>
                <a:ea typeface="Arial" charset="0"/>
                <a:cs typeface="Arial" charset="0"/>
              </a:rPr>
            </a:br>
            <a:endParaRPr lang="en-US" altLang="x-none" sz="2400">
              <a:latin typeface="Arial" charset="0"/>
              <a:ea typeface="Arial" charset="0"/>
              <a:cs typeface="Arial" charset="0"/>
            </a:endParaRPr>
          </a:p>
          <a:p>
            <a:pPr eaLnBrk="1" hangingPunct="1">
              <a:lnSpc>
                <a:spcPct val="100000"/>
              </a:lnSpc>
              <a:spcBef>
                <a:spcPct val="0"/>
              </a:spcBef>
              <a:buFontTx/>
              <a:buNone/>
            </a:pPr>
            <a:r>
              <a:rPr lang="en-US" altLang="x-none" sz="2400">
                <a:latin typeface="Arial" charset="0"/>
                <a:ea typeface="Arial" charset="0"/>
                <a:cs typeface="Arial" charset="0"/>
              </a:rPr>
              <a:t>„ŪKIO </a:t>
            </a:r>
            <a:r>
              <a:rPr lang="en-US" altLang="x-none" sz="2400" err="1">
                <a:latin typeface="Arial" charset="0"/>
                <a:ea typeface="Arial" charset="0"/>
                <a:cs typeface="Arial" charset="0"/>
              </a:rPr>
              <a:t>ministras</a:t>
            </a:r>
            <a:r>
              <a:rPr lang="en-US" altLang="x-none" sz="2400">
                <a:latin typeface="Arial" charset="0"/>
                <a:ea typeface="Arial" charset="0"/>
                <a:cs typeface="Arial" charset="0"/>
              </a:rPr>
              <a:t> </a:t>
            </a:r>
            <a:r>
              <a:rPr lang="en-US" altLang="x-none" sz="2400" err="1">
                <a:latin typeface="Arial" charset="0"/>
                <a:ea typeface="Arial" charset="0"/>
                <a:cs typeface="Arial" charset="0"/>
              </a:rPr>
              <a:t>Virginijus</a:t>
            </a:r>
            <a:r>
              <a:rPr lang="en-US" altLang="x-none" sz="2400">
                <a:latin typeface="Arial" charset="0"/>
                <a:ea typeface="Arial" charset="0"/>
                <a:cs typeface="Arial" charset="0"/>
              </a:rPr>
              <a:t> SINKEVIČIUS teigia </a:t>
            </a:r>
            <a:r>
              <a:rPr lang="en-US" altLang="x-none" sz="2400" err="1">
                <a:latin typeface="Arial" charset="0"/>
                <a:ea typeface="Arial" charset="0"/>
                <a:cs typeface="Arial" charset="0"/>
              </a:rPr>
              <a:t>matąs</a:t>
            </a:r>
            <a:r>
              <a:rPr lang="en-US" altLang="x-none" sz="2400">
                <a:latin typeface="Arial" charset="0"/>
                <a:ea typeface="Arial" charset="0"/>
                <a:cs typeface="Arial" charset="0"/>
              </a:rPr>
              <a:t> </a:t>
            </a:r>
            <a:r>
              <a:rPr lang="en-US" altLang="x-none" sz="2400" err="1">
                <a:latin typeface="Arial" charset="0"/>
                <a:ea typeface="Arial" charset="0"/>
                <a:cs typeface="Arial" charset="0"/>
              </a:rPr>
              <a:t>aiškią</a:t>
            </a:r>
            <a:r>
              <a:rPr lang="en-US" altLang="x-none" sz="2400">
                <a:latin typeface="Arial" charset="0"/>
                <a:ea typeface="Arial" charset="0"/>
                <a:cs typeface="Arial" charset="0"/>
              </a:rPr>
              <a:t> </a:t>
            </a:r>
            <a:r>
              <a:rPr lang="en-US" altLang="x-none" sz="2400" err="1">
                <a:latin typeface="Arial" charset="0"/>
                <a:ea typeface="Arial" charset="0"/>
                <a:cs typeface="Arial" charset="0"/>
              </a:rPr>
              <a:t>galimybę</a:t>
            </a:r>
            <a:r>
              <a:rPr lang="en-US" altLang="x-none" sz="2400">
                <a:latin typeface="Arial" charset="0"/>
                <a:ea typeface="Arial" charset="0"/>
                <a:cs typeface="Arial" charset="0"/>
              </a:rPr>
              <a:t>, kad </a:t>
            </a:r>
            <a:r>
              <a:rPr lang="en-US" altLang="x-none" sz="2400" b="1" err="1">
                <a:latin typeface="Arial" charset="0"/>
                <a:ea typeface="Arial" charset="0"/>
                <a:cs typeface="Arial" charset="0"/>
              </a:rPr>
              <a:t>į</a:t>
            </a:r>
            <a:r>
              <a:rPr lang="en-US" altLang="x-none" sz="2400" b="1">
                <a:latin typeface="Arial" charset="0"/>
                <a:ea typeface="Arial" charset="0"/>
                <a:cs typeface="Arial" charset="0"/>
              </a:rPr>
              <a:t> UAB </a:t>
            </a:r>
            <a:r>
              <a:rPr lang="en-US" altLang="x-none" sz="2400" b="1" err="1">
                <a:latin typeface="Arial" charset="0"/>
                <a:ea typeface="Arial" charset="0"/>
                <a:cs typeface="Arial" charset="0"/>
              </a:rPr>
              <a:t>būtų</a:t>
            </a:r>
            <a:r>
              <a:rPr lang="en-US" altLang="x-none" sz="2400" b="1">
                <a:latin typeface="Arial" charset="0"/>
                <a:ea typeface="Arial" charset="0"/>
                <a:cs typeface="Arial" charset="0"/>
              </a:rPr>
              <a:t> </a:t>
            </a:r>
            <a:r>
              <a:rPr lang="en-US" altLang="x-none" sz="2400" b="1" err="1">
                <a:latin typeface="Arial" charset="0"/>
                <a:ea typeface="Arial" charset="0"/>
                <a:cs typeface="Arial" charset="0"/>
              </a:rPr>
              <a:t>reorganizuota</a:t>
            </a:r>
            <a:r>
              <a:rPr lang="en-US" altLang="x-none" sz="2400" b="1">
                <a:latin typeface="Arial" charset="0"/>
                <a:ea typeface="Arial" charset="0"/>
                <a:cs typeface="Arial" charset="0"/>
              </a:rPr>
              <a:t> ir </a:t>
            </a:r>
            <a:r>
              <a:rPr lang="en-US" altLang="x-none" sz="2400" b="1" err="1">
                <a:latin typeface="Arial" charset="0"/>
                <a:ea typeface="Arial" charset="0"/>
                <a:cs typeface="Arial" charset="0"/>
              </a:rPr>
              <a:t>Valstybinių</a:t>
            </a:r>
            <a:r>
              <a:rPr lang="en-US" altLang="x-none" sz="2400" b="1">
                <a:latin typeface="Arial" charset="0"/>
                <a:ea typeface="Arial" charset="0"/>
                <a:cs typeface="Arial" charset="0"/>
              </a:rPr>
              <a:t> </a:t>
            </a:r>
            <a:r>
              <a:rPr lang="en-US" altLang="x-none" sz="2400" b="1" err="1">
                <a:latin typeface="Arial" charset="0"/>
                <a:ea typeface="Arial" charset="0"/>
                <a:cs typeface="Arial" charset="0"/>
              </a:rPr>
              <a:t>miškų</a:t>
            </a:r>
            <a:r>
              <a:rPr lang="en-US" altLang="x-none" sz="2400" b="1">
                <a:latin typeface="Arial" charset="0"/>
                <a:ea typeface="Arial" charset="0"/>
                <a:cs typeface="Arial" charset="0"/>
              </a:rPr>
              <a:t> </a:t>
            </a:r>
            <a:r>
              <a:rPr lang="en-US" altLang="x-none" sz="2400" b="1" err="1">
                <a:latin typeface="Arial" charset="0"/>
                <a:ea typeface="Arial" charset="0"/>
                <a:cs typeface="Arial" charset="0"/>
              </a:rPr>
              <a:t>urėdija</a:t>
            </a:r>
            <a:r>
              <a:rPr lang="en-US" altLang="x-none" sz="2400" b="1">
                <a:latin typeface="Arial" charset="0"/>
                <a:ea typeface="Arial" charset="0"/>
                <a:cs typeface="Arial" charset="0"/>
              </a:rPr>
              <a:t>.</a:t>
            </a:r>
            <a:r>
              <a:rPr lang="en-US" altLang="x-none" sz="2400">
                <a:latin typeface="Arial" charset="0"/>
                <a:ea typeface="Arial" charset="0"/>
                <a:cs typeface="Arial" charset="0"/>
              </a:rPr>
              <a:t>“(</a:t>
            </a:r>
            <a:r>
              <a:rPr lang="en-US" altLang="x-none" sz="2400" err="1">
                <a:latin typeface="Arial" charset="0"/>
                <a:ea typeface="Arial" charset="0"/>
                <a:cs typeface="Arial" charset="0"/>
              </a:rPr>
              <a:t>Verslo</a:t>
            </a:r>
            <a:r>
              <a:rPr lang="en-US" altLang="x-none" sz="2400">
                <a:latin typeface="Arial" charset="0"/>
                <a:ea typeface="Arial" charset="0"/>
                <a:cs typeface="Arial" charset="0"/>
              </a:rPr>
              <a:t> </a:t>
            </a:r>
            <a:r>
              <a:rPr lang="en-US" altLang="x-none" sz="2400" err="1">
                <a:latin typeface="Arial" charset="0"/>
                <a:ea typeface="Arial" charset="0"/>
                <a:cs typeface="Arial" charset="0"/>
              </a:rPr>
              <a:t>žinios</a:t>
            </a:r>
            <a:r>
              <a:rPr lang="en-US" altLang="x-none" sz="2400">
                <a:latin typeface="Arial" charset="0"/>
                <a:ea typeface="Arial" charset="0"/>
                <a:cs typeface="Arial" charset="0"/>
              </a:rPr>
              <a:t>, 2018 </a:t>
            </a:r>
            <a:r>
              <a:rPr lang="en-US" altLang="x-none" sz="2400" err="1">
                <a:latin typeface="Arial" charset="0"/>
                <a:ea typeface="Arial" charset="0"/>
                <a:cs typeface="Arial" charset="0"/>
              </a:rPr>
              <a:t>vasario</a:t>
            </a:r>
            <a:r>
              <a:rPr lang="en-US" altLang="x-none" sz="2400">
                <a:latin typeface="Arial" charset="0"/>
                <a:ea typeface="Arial" charset="0"/>
                <a:cs typeface="Arial" charset="0"/>
              </a:rPr>
              <a:t> 1)</a:t>
            </a:r>
          </a:p>
          <a:p>
            <a:pPr eaLnBrk="1" hangingPunct="1">
              <a:lnSpc>
                <a:spcPct val="100000"/>
              </a:lnSpc>
              <a:spcBef>
                <a:spcPct val="0"/>
              </a:spcBef>
              <a:buFontTx/>
              <a:buNone/>
            </a:pPr>
            <a:endParaRPr lang="en-US" altLang="x-none" sz="1800"/>
          </a:p>
        </p:txBody>
      </p:sp>
      <p:pic>
        <p:nvPicPr>
          <p:cNvPr id="2048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8263" y="1504950"/>
            <a:ext cx="5348287"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a:spLocks noGrp="1"/>
          </p:cNvSpPr>
          <p:nvPr>
            <p:ph idx="1"/>
          </p:nvPr>
        </p:nvSpPr>
        <p:spPr>
          <a:xfrm>
            <a:off x="685800" y="928688"/>
            <a:ext cx="10515600" cy="4351337"/>
          </a:xfrm>
        </p:spPr>
        <p:txBody>
          <a:bodyPr/>
          <a:lstStyle/>
          <a:p>
            <a:pPr marL="0" indent="0" eaLnBrk="1" hangingPunct="1">
              <a:buFont typeface="Arial" charset="0"/>
              <a:buNone/>
            </a:pPr>
            <a:r>
              <a:rPr lang="en-US" altLang="x-none" i="1">
                <a:latin typeface="Arial" charset="0"/>
                <a:ea typeface="Arial" charset="0"/>
                <a:cs typeface="Arial" charset="0"/>
              </a:rPr>
              <a:t>“</a:t>
            </a:r>
            <a:r>
              <a:rPr lang="en-US" altLang="x-none">
                <a:latin typeface="Arial" charset="0"/>
                <a:ea typeface="Arial" charset="0"/>
                <a:cs typeface="Arial" charset="0"/>
              </a:rPr>
              <a:t>Miškų </a:t>
            </a:r>
            <a:r>
              <a:rPr lang="en-US" altLang="x-none" err="1">
                <a:latin typeface="Arial" charset="0"/>
                <a:ea typeface="Arial" charset="0"/>
                <a:cs typeface="Arial" charset="0"/>
              </a:rPr>
              <a:t>reforma</a:t>
            </a:r>
            <a:r>
              <a:rPr lang="en-US" altLang="x-none">
                <a:latin typeface="Arial" charset="0"/>
                <a:ea typeface="Arial" charset="0"/>
                <a:cs typeface="Arial" charset="0"/>
              </a:rPr>
              <a:t>. </a:t>
            </a:r>
            <a:r>
              <a:rPr lang="en-US" altLang="x-none" err="1">
                <a:latin typeface="Arial" charset="0"/>
                <a:ea typeface="Arial" charset="0"/>
                <a:cs typeface="Arial" charset="0"/>
              </a:rPr>
              <a:t>Visuomenė</a:t>
            </a:r>
            <a:r>
              <a:rPr lang="en-US" altLang="x-none">
                <a:latin typeface="Arial" charset="0"/>
                <a:ea typeface="Arial" charset="0"/>
                <a:cs typeface="Arial" charset="0"/>
              </a:rPr>
              <a:t> </a:t>
            </a:r>
            <a:r>
              <a:rPr lang="en-US" altLang="x-none" err="1">
                <a:latin typeface="Arial" charset="0"/>
                <a:ea typeface="Arial" charset="0"/>
                <a:cs typeface="Arial" charset="0"/>
              </a:rPr>
              <a:t>jos</a:t>
            </a:r>
            <a:r>
              <a:rPr lang="en-US" altLang="x-none">
                <a:latin typeface="Arial" charset="0"/>
                <a:ea typeface="Arial" charset="0"/>
                <a:cs typeface="Arial" charset="0"/>
              </a:rPr>
              <a:t> </a:t>
            </a:r>
            <a:r>
              <a:rPr lang="en-US" altLang="x-none" err="1">
                <a:latin typeface="Arial" charset="0"/>
                <a:ea typeface="Arial" charset="0"/>
                <a:cs typeface="Arial" charset="0"/>
              </a:rPr>
              <a:t>taip</a:t>
            </a:r>
            <a:r>
              <a:rPr lang="en-US" altLang="x-none">
                <a:latin typeface="Arial" charset="0"/>
                <a:ea typeface="Arial" charset="0"/>
                <a:cs typeface="Arial" charset="0"/>
              </a:rPr>
              <a:t> </a:t>
            </a:r>
            <a:r>
              <a:rPr lang="en-US" altLang="x-none" err="1">
                <a:latin typeface="Arial" charset="0"/>
                <a:ea typeface="Arial" charset="0"/>
                <a:cs typeface="Arial" charset="0"/>
              </a:rPr>
              <a:t>norėjo</a:t>
            </a:r>
            <a:r>
              <a:rPr lang="en-US" altLang="x-none">
                <a:latin typeface="Arial" charset="0"/>
                <a:ea typeface="Arial" charset="0"/>
                <a:cs typeface="Arial" charset="0"/>
              </a:rPr>
              <a:t>. Ir </a:t>
            </a:r>
            <a:r>
              <a:rPr lang="en-US" altLang="x-none" err="1">
                <a:latin typeface="Arial" charset="0"/>
                <a:ea typeface="Arial" charset="0"/>
                <a:cs typeface="Arial" charset="0"/>
              </a:rPr>
              <a:t>ką</a:t>
            </a:r>
            <a:r>
              <a:rPr lang="en-US" altLang="x-none">
                <a:latin typeface="Arial" charset="0"/>
                <a:ea typeface="Arial" charset="0"/>
                <a:cs typeface="Arial" charset="0"/>
              </a:rPr>
              <a:t> </a:t>
            </a:r>
            <a:r>
              <a:rPr lang="en-US" altLang="x-none" err="1">
                <a:latin typeface="Arial" charset="0"/>
                <a:ea typeface="Arial" charset="0"/>
                <a:cs typeface="Arial" charset="0"/>
              </a:rPr>
              <a:t>gavo</a:t>
            </a:r>
            <a:r>
              <a:rPr lang="en-US" altLang="x-none">
                <a:latin typeface="Arial" charset="0"/>
                <a:ea typeface="Arial" charset="0"/>
                <a:cs typeface="Arial" charset="0"/>
              </a:rPr>
              <a:t>? </a:t>
            </a:r>
            <a:r>
              <a:rPr lang="en-US" altLang="x-none" err="1">
                <a:latin typeface="Arial" charset="0"/>
                <a:ea typeface="Arial" charset="0"/>
                <a:cs typeface="Arial" charset="0"/>
              </a:rPr>
              <a:t>Kirtimų</a:t>
            </a:r>
            <a:r>
              <a:rPr lang="en-US" altLang="x-none">
                <a:latin typeface="Arial" charset="0"/>
                <a:ea typeface="Arial" charset="0"/>
                <a:cs typeface="Arial" charset="0"/>
              </a:rPr>
              <a:t> </a:t>
            </a:r>
            <a:r>
              <a:rPr lang="en-US" altLang="x-none" err="1">
                <a:latin typeface="Arial" charset="0"/>
                <a:ea typeface="Arial" charset="0"/>
                <a:cs typeface="Arial" charset="0"/>
              </a:rPr>
              <a:t>apimtis</a:t>
            </a:r>
            <a:r>
              <a:rPr lang="en-US" altLang="x-none">
                <a:latin typeface="Arial" charset="0"/>
                <a:ea typeface="Arial" charset="0"/>
                <a:cs typeface="Arial" charset="0"/>
              </a:rPr>
              <a:t> </a:t>
            </a:r>
            <a:r>
              <a:rPr lang="en-US" altLang="x-none" err="1">
                <a:latin typeface="Arial" charset="0"/>
                <a:ea typeface="Arial" charset="0"/>
                <a:cs typeface="Arial" charset="0"/>
              </a:rPr>
              <a:t>norima</a:t>
            </a:r>
            <a:r>
              <a:rPr lang="en-US" altLang="x-none">
                <a:latin typeface="Arial" charset="0"/>
                <a:ea typeface="Arial" charset="0"/>
                <a:cs typeface="Arial" charset="0"/>
              </a:rPr>
              <a:t> </a:t>
            </a:r>
            <a:r>
              <a:rPr lang="en-US" altLang="x-none" err="1">
                <a:latin typeface="Arial" charset="0"/>
                <a:ea typeface="Arial" charset="0"/>
                <a:cs typeface="Arial" charset="0"/>
              </a:rPr>
              <a:t>dar</a:t>
            </a:r>
            <a:r>
              <a:rPr lang="en-US" altLang="x-none">
                <a:latin typeface="Arial" charset="0"/>
                <a:ea typeface="Arial" charset="0"/>
                <a:cs typeface="Arial" charset="0"/>
              </a:rPr>
              <a:t> </a:t>
            </a:r>
            <a:r>
              <a:rPr lang="en-US" altLang="x-none" err="1">
                <a:latin typeface="Arial" charset="0"/>
                <a:ea typeface="Arial" charset="0"/>
                <a:cs typeface="Arial" charset="0"/>
              </a:rPr>
              <a:t>didinti</a:t>
            </a:r>
            <a:r>
              <a:rPr lang="en-US" altLang="x-none">
                <a:latin typeface="Arial" charset="0"/>
                <a:ea typeface="Arial" charset="0"/>
                <a:cs typeface="Arial" charset="0"/>
              </a:rPr>
              <a:t>. Apie </a:t>
            </a:r>
            <a:r>
              <a:rPr lang="en-US" altLang="x-none" b="1" err="1">
                <a:latin typeface="Arial" charset="0"/>
                <a:ea typeface="Arial" charset="0"/>
                <a:cs typeface="Arial" charset="0"/>
              </a:rPr>
              <a:t>plynų</a:t>
            </a:r>
            <a:r>
              <a:rPr lang="en-US" altLang="x-none" b="1">
                <a:latin typeface="Arial" charset="0"/>
                <a:ea typeface="Arial" charset="0"/>
                <a:cs typeface="Arial" charset="0"/>
              </a:rPr>
              <a:t> </a:t>
            </a:r>
            <a:r>
              <a:rPr lang="en-US" altLang="x-none" b="1" err="1">
                <a:latin typeface="Arial" charset="0"/>
                <a:ea typeface="Arial" charset="0"/>
                <a:cs typeface="Arial" charset="0"/>
              </a:rPr>
              <a:t>kirtimų</a:t>
            </a:r>
            <a:r>
              <a:rPr lang="en-US" altLang="x-none" b="1">
                <a:latin typeface="Arial" charset="0"/>
                <a:ea typeface="Arial" charset="0"/>
                <a:cs typeface="Arial" charset="0"/>
              </a:rPr>
              <a:t> </a:t>
            </a:r>
            <a:r>
              <a:rPr lang="en-US" altLang="x-none" b="1" err="1">
                <a:latin typeface="Arial" charset="0"/>
                <a:ea typeface="Arial" charset="0"/>
                <a:cs typeface="Arial" charset="0"/>
              </a:rPr>
              <a:t>sumažinimą</a:t>
            </a:r>
            <a:r>
              <a:rPr lang="en-US" altLang="x-none" b="1">
                <a:latin typeface="Arial" charset="0"/>
                <a:ea typeface="Arial" charset="0"/>
                <a:cs typeface="Arial" charset="0"/>
              </a:rPr>
              <a:t> </a:t>
            </a:r>
            <a:r>
              <a:rPr lang="en-US" altLang="x-none" b="1" err="1">
                <a:latin typeface="Arial" charset="0"/>
                <a:ea typeface="Arial" charset="0"/>
                <a:cs typeface="Arial" charset="0"/>
              </a:rPr>
              <a:t>nebėra</a:t>
            </a:r>
            <a:r>
              <a:rPr lang="en-US" altLang="x-none" b="1">
                <a:latin typeface="Arial" charset="0"/>
                <a:ea typeface="Arial" charset="0"/>
                <a:cs typeface="Arial" charset="0"/>
              </a:rPr>
              <a:t> </a:t>
            </a:r>
            <a:r>
              <a:rPr lang="en-US" altLang="x-none" b="1" err="1">
                <a:latin typeface="Arial" charset="0"/>
                <a:ea typeface="Arial" charset="0"/>
                <a:cs typeface="Arial" charset="0"/>
              </a:rPr>
              <a:t>nė</a:t>
            </a:r>
            <a:r>
              <a:rPr lang="en-US" altLang="x-none" b="1">
                <a:latin typeface="Arial" charset="0"/>
                <a:ea typeface="Arial" charset="0"/>
                <a:cs typeface="Arial" charset="0"/>
              </a:rPr>
              <a:t> </a:t>
            </a:r>
            <a:r>
              <a:rPr lang="en-US" altLang="x-none" b="1" err="1">
                <a:latin typeface="Arial" charset="0"/>
                <a:ea typeface="Arial" charset="0"/>
                <a:cs typeface="Arial" charset="0"/>
              </a:rPr>
              <a:t>kalbos</a:t>
            </a:r>
            <a:r>
              <a:rPr lang="en-US" altLang="x-none" b="1">
                <a:latin typeface="Arial" charset="0"/>
                <a:ea typeface="Arial" charset="0"/>
                <a:cs typeface="Arial" charset="0"/>
              </a:rPr>
              <a:t> </a:t>
            </a:r>
            <a:r>
              <a:rPr lang="en-US" altLang="x-none">
                <a:latin typeface="Arial" charset="0"/>
                <a:ea typeface="Arial" charset="0"/>
                <a:cs typeface="Arial" charset="0"/>
              </a:rPr>
              <a:t>– </a:t>
            </a:r>
            <a:r>
              <a:rPr lang="en-US" altLang="x-none" err="1">
                <a:latin typeface="Arial" charset="0"/>
                <a:ea typeface="Arial" charset="0"/>
                <a:cs typeface="Arial" charset="0"/>
              </a:rPr>
              <a:t>santykis</a:t>
            </a:r>
            <a:r>
              <a:rPr lang="en-US" altLang="x-none">
                <a:latin typeface="Arial" charset="0"/>
                <a:ea typeface="Arial" charset="0"/>
                <a:cs typeface="Arial" charset="0"/>
              </a:rPr>
              <a:t> 70 </a:t>
            </a:r>
            <a:r>
              <a:rPr lang="en-US" altLang="x-none" err="1">
                <a:latin typeface="Arial" charset="0"/>
                <a:ea typeface="Arial" charset="0"/>
                <a:cs typeface="Arial" charset="0"/>
              </a:rPr>
              <a:t>procentų</a:t>
            </a:r>
            <a:r>
              <a:rPr lang="en-US" altLang="x-none">
                <a:latin typeface="Arial" charset="0"/>
                <a:ea typeface="Arial" charset="0"/>
                <a:cs typeface="Arial" charset="0"/>
              </a:rPr>
              <a:t> </a:t>
            </a:r>
            <a:r>
              <a:rPr lang="en-US" altLang="x-none" err="1">
                <a:latin typeface="Arial" charset="0"/>
                <a:ea typeface="Arial" charset="0"/>
                <a:cs typeface="Arial" charset="0"/>
              </a:rPr>
              <a:t>plynų</a:t>
            </a:r>
            <a:r>
              <a:rPr lang="en-US" altLang="x-none">
                <a:latin typeface="Arial" charset="0"/>
                <a:ea typeface="Arial" charset="0"/>
                <a:cs typeface="Arial" charset="0"/>
              </a:rPr>
              <a:t> ir 30 </a:t>
            </a:r>
            <a:r>
              <a:rPr lang="en-US" altLang="x-none" err="1">
                <a:latin typeface="Arial" charset="0"/>
                <a:ea typeface="Arial" charset="0"/>
                <a:cs typeface="Arial" charset="0"/>
              </a:rPr>
              <a:t>procentų</a:t>
            </a:r>
            <a:r>
              <a:rPr lang="en-US" altLang="x-none">
                <a:latin typeface="Arial" charset="0"/>
                <a:ea typeface="Arial" charset="0"/>
                <a:cs typeface="Arial" charset="0"/>
              </a:rPr>
              <a:t> </a:t>
            </a:r>
            <a:r>
              <a:rPr lang="en-US" altLang="x-none" err="1">
                <a:latin typeface="Arial" charset="0"/>
                <a:ea typeface="Arial" charset="0"/>
                <a:cs typeface="Arial" charset="0"/>
              </a:rPr>
              <a:t>neplynų</a:t>
            </a:r>
            <a:r>
              <a:rPr lang="en-US" altLang="x-none">
                <a:latin typeface="Arial" charset="0"/>
                <a:ea typeface="Arial" charset="0"/>
                <a:cs typeface="Arial" charset="0"/>
              </a:rPr>
              <a:t> </a:t>
            </a:r>
            <a:r>
              <a:rPr lang="en-US" altLang="x-none" err="1">
                <a:latin typeface="Arial" charset="0"/>
                <a:ea typeface="Arial" charset="0"/>
                <a:cs typeface="Arial" charset="0"/>
              </a:rPr>
              <a:t>vadinamas</a:t>
            </a:r>
            <a:r>
              <a:rPr lang="en-US" altLang="x-none">
                <a:latin typeface="Arial" charset="0"/>
                <a:ea typeface="Arial" charset="0"/>
                <a:cs typeface="Arial" charset="0"/>
              </a:rPr>
              <a:t> “</a:t>
            </a:r>
            <a:r>
              <a:rPr lang="en-US" altLang="x-none" err="1">
                <a:latin typeface="Arial" charset="0"/>
                <a:ea typeface="Arial" charset="0"/>
                <a:cs typeface="Arial" charset="0"/>
              </a:rPr>
              <a:t>optimaliu</a:t>
            </a:r>
            <a:r>
              <a:rPr lang="en-US" altLang="x-none">
                <a:latin typeface="Arial" charset="0"/>
                <a:ea typeface="Arial" charset="0"/>
                <a:cs typeface="Arial" charset="0"/>
              </a:rPr>
              <a:t>” ir </a:t>
            </a:r>
            <a:r>
              <a:rPr lang="en-US" altLang="x-none" err="1">
                <a:latin typeface="Arial" charset="0"/>
                <a:ea typeface="Arial" charset="0"/>
                <a:cs typeface="Arial" charset="0"/>
              </a:rPr>
              <a:t>nesiruošiama</a:t>
            </a:r>
            <a:r>
              <a:rPr lang="en-US" altLang="x-none">
                <a:latin typeface="Arial" charset="0"/>
                <a:ea typeface="Arial" charset="0"/>
                <a:cs typeface="Arial" charset="0"/>
              </a:rPr>
              <a:t> </a:t>
            </a:r>
            <a:r>
              <a:rPr lang="en-US" altLang="x-none" err="1">
                <a:latin typeface="Arial" charset="0"/>
                <a:ea typeface="Arial" charset="0"/>
                <a:cs typeface="Arial" charset="0"/>
              </a:rPr>
              <a:t>nieko</a:t>
            </a:r>
            <a:r>
              <a:rPr lang="en-US" altLang="x-none">
                <a:latin typeface="Arial" charset="0"/>
                <a:ea typeface="Arial" charset="0"/>
                <a:cs typeface="Arial" charset="0"/>
              </a:rPr>
              <a:t> </a:t>
            </a:r>
            <a:r>
              <a:rPr lang="en-US" altLang="x-none" err="1">
                <a:latin typeface="Arial" charset="0"/>
                <a:ea typeface="Arial" charset="0"/>
                <a:cs typeface="Arial" charset="0"/>
              </a:rPr>
              <a:t>keisti</a:t>
            </a:r>
            <a:r>
              <a:rPr lang="en-US" altLang="x-none">
                <a:latin typeface="Arial" charset="0"/>
                <a:ea typeface="Arial" charset="0"/>
                <a:cs typeface="Arial" charset="0"/>
              </a:rPr>
              <a:t>.”</a:t>
            </a:r>
          </a:p>
          <a:p>
            <a:pPr marL="0" indent="0" eaLnBrk="1" hangingPunct="1">
              <a:buFont typeface="Arial" charset="0"/>
              <a:buNone/>
            </a:pPr>
            <a:endParaRPr lang="en-US" altLang="x-none">
              <a:latin typeface="Arial" charset="0"/>
              <a:ea typeface="Arial" charset="0"/>
              <a:cs typeface="Arial" charset="0"/>
            </a:endParaRPr>
          </a:p>
          <a:p>
            <a:pPr marL="0" indent="0" eaLnBrk="1" hangingPunct="1">
              <a:buFont typeface="Arial" charset="0"/>
              <a:buNone/>
            </a:pPr>
            <a:r>
              <a:rPr lang="en-US" altLang="x-none">
                <a:latin typeface="Arial" charset="0"/>
                <a:ea typeface="Arial" charset="0"/>
                <a:cs typeface="Arial" charset="0"/>
              </a:rPr>
              <a:t>2018 </a:t>
            </a:r>
            <a:r>
              <a:rPr lang="en-US" altLang="x-none" err="1">
                <a:latin typeface="Arial" charset="0"/>
                <a:ea typeface="Arial" charset="0"/>
                <a:cs typeface="Arial" charset="0"/>
              </a:rPr>
              <a:t>kovo</a:t>
            </a:r>
            <a:r>
              <a:rPr lang="en-US" altLang="x-none">
                <a:latin typeface="Arial" charset="0"/>
                <a:ea typeface="Arial" charset="0"/>
                <a:cs typeface="Arial" charset="0"/>
              </a:rPr>
              <a:t> 5</a:t>
            </a:r>
          </a:p>
          <a:p>
            <a:pPr marL="0" indent="0" eaLnBrk="1" hangingPunct="1">
              <a:buFont typeface="Arial" charset="0"/>
              <a:buNone/>
            </a:pPr>
            <a:r>
              <a:rPr lang="en-US" altLang="x-none" err="1">
                <a:latin typeface="Arial" charset="0"/>
                <a:ea typeface="Arial" charset="0"/>
                <a:cs typeface="Arial" charset="0"/>
              </a:rPr>
              <a:t>Buvęs</a:t>
            </a:r>
            <a:r>
              <a:rPr lang="en-US" altLang="x-none">
                <a:latin typeface="Arial" charset="0"/>
                <a:ea typeface="Arial" charset="0"/>
                <a:cs typeface="Arial" charset="0"/>
              </a:rPr>
              <a:t> </a:t>
            </a:r>
            <a:r>
              <a:rPr lang="en-US" altLang="x-none" err="1">
                <a:latin typeface="Arial" charset="0"/>
                <a:ea typeface="Arial" charset="0"/>
                <a:cs typeface="Arial" charset="0"/>
              </a:rPr>
              <a:t>Telšių</a:t>
            </a:r>
            <a:r>
              <a:rPr lang="en-US" altLang="x-none">
                <a:latin typeface="Arial" charset="0"/>
                <a:ea typeface="Arial" charset="0"/>
                <a:cs typeface="Arial" charset="0"/>
              </a:rPr>
              <a:t> </a:t>
            </a:r>
            <a:r>
              <a:rPr lang="en-US" altLang="x-none" err="1">
                <a:latin typeface="Arial" charset="0"/>
                <a:ea typeface="Arial" charset="0"/>
                <a:cs typeface="Arial" charset="0"/>
              </a:rPr>
              <a:t>girininkas</a:t>
            </a:r>
            <a:endParaRPr lang="en-US" altLang="x-none">
              <a:latin typeface="Arial" charset="0"/>
              <a:ea typeface="Arial" charset="0"/>
              <a:cs typeface="Arial" charset="0"/>
            </a:endParaRPr>
          </a:p>
          <a:p>
            <a:pPr marL="0" indent="0" eaLnBrk="1" hangingPunct="1">
              <a:buFont typeface="Arial" charset="0"/>
              <a:buNone/>
            </a:pPr>
            <a:r>
              <a:rPr lang="en-US" altLang="x-none" err="1">
                <a:latin typeface="Arial" charset="0"/>
                <a:ea typeface="Arial" charset="0"/>
                <a:cs typeface="Arial" charset="0"/>
              </a:rPr>
              <a:t>Petras</a:t>
            </a:r>
            <a:r>
              <a:rPr lang="en-US" altLang="x-none">
                <a:latin typeface="Arial" charset="0"/>
                <a:ea typeface="Arial" charset="0"/>
                <a:cs typeface="Arial" charset="0"/>
              </a:rPr>
              <a:t> BUDVYTIS, </a:t>
            </a:r>
          </a:p>
          <a:p>
            <a:pPr marL="0" indent="0" eaLnBrk="1" hangingPunct="1">
              <a:buFont typeface="Arial" charset="0"/>
              <a:buNone/>
            </a:pPr>
            <a:r>
              <a:rPr lang="en-US" altLang="x-none">
                <a:latin typeface="Arial" charset="0"/>
                <a:ea typeface="Arial" charset="0"/>
                <a:cs typeface="Arial" charset="0"/>
              </a:rPr>
              <a:t>35 </a:t>
            </a:r>
            <a:r>
              <a:rPr lang="en-US" altLang="x-none" err="1">
                <a:latin typeface="Arial" charset="0"/>
                <a:ea typeface="Arial" charset="0"/>
                <a:cs typeface="Arial" charset="0"/>
              </a:rPr>
              <a:t>patirties</a:t>
            </a:r>
            <a:r>
              <a:rPr lang="en-US" altLang="x-none">
                <a:latin typeface="Arial" charset="0"/>
                <a:ea typeface="Arial" charset="0"/>
                <a:cs typeface="Arial" charset="0"/>
              </a:rPr>
              <a:t> </a:t>
            </a:r>
            <a:r>
              <a:rPr lang="en-US" altLang="x-none" err="1">
                <a:latin typeface="Arial" charset="0"/>
                <a:ea typeface="Arial" charset="0"/>
                <a:cs typeface="Arial" charset="0"/>
              </a:rPr>
              <a:t>miškų</a:t>
            </a:r>
            <a:r>
              <a:rPr lang="en-US" altLang="x-none">
                <a:latin typeface="Arial" charset="0"/>
                <a:ea typeface="Arial" charset="0"/>
                <a:cs typeface="Arial" charset="0"/>
              </a:rPr>
              <a:t> </a:t>
            </a:r>
            <a:r>
              <a:rPr lang="en-US" altLang="x-none" err="1">
                <a:latin typeface="Arial" charset="0"/>
                <a:ea typeface="Arial" charset="0"/>
                <a:cs typeface="Arial" charset="0"/>
              </a:rPr>
              <a:t>žinyboje</a:t>
            </a:r>
            <a:endParaRPr lang="en-US" altLang="x-none">
              <a:latin typeface="Arial" charset="0"/>
              <a:ea typeface="Arial" charset="0"/>
              <a:cs typeface="Arial" charset="0"/>
            </a:endParaRPr>
          </a:p>
          <a:p>
            <a:pPr marL="0" indent="0" eaLnBrk="1" hangingPunct="1">
              <a:buFont typeface="Arial" charset="0"/>
              <a:buNone/>
            </a:pPr>
            <a:endParaRPr lang="en-US" altLang="x-none">
              <a:latin typeface="Arial" charset="0"/>
              <a:ea typeface="Arial" charset="0"/>
              <a:cs typeface="Arial" charset="0"/>
            </a:endParaRPr>
          </a:p>
          <a:p>
            <a:pPr marL="0" indent="0" eaLnBrk="1" hangingPunct="1">
              <a:buFont typeface="Arial" charset="0"/>
              <a:buNone/>
            </a:pPr>
            <a:endParaRPr lang="en-US" altLang="x-none">
              <a:latin typeface="Arial" charset="0"/>
              <a:ea typeface="Arial" charset="0"/>
              <a:cs typeface="Arial" charset="0"/>
            </a:endParaRPr>
          </a:p>
        </p:txBody>
      </p:sp>
      <p:pic>
        <p:nvPicPr>
          <p:cNvPr id="215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6538" y="2938463"/>
            <a:ext cx="4894262"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Content Placeholder 2"/>
          <p:cNvSpPr>
            <a:spLocks noGrp="1"/>
          </p:cNvSpPr>
          <p:nvPr>
            <p:ph idx="1"/>
          </p:nvPr>
        </p:nvSpPr>
        <p:spPr>
          <a:xfrm>
            <a:off x="388938" y="439738"/>
            <a:ext cx="11182350" cy="6181725"/>
          </a:xfrm>
        </p:spPr>
        <p:txBody>
          <a:bodyPr/>
          <a:lstStyle/>
          <a:p>
            <a:pPr marL="0" indent="0">
              <a:buFont typeface="Arial" charset="0"/>
              <a:buNone/>
            </a:pPr>
            <a:r>
              <a:rPr lang="en-US" altLang="x-none" sz="2400">
                <a:latin typeface="Arial" charset="0"/>
                <a:ea typeface="Arial" charset="0"/>
                <a:cs typeface="Arial" charset="0"/>
              </a:rPr>
              <a:t>Ramūno KARBAUSKIO interviu iki rinkimų:  </a:t>
            </a:r>
          </a:p>
          <a:p>
            <a:pPr marL="0" indent="0">
              <a:buFont typeface="Arial" charset="0"/>
              <a:buNone/>
            </a:pPr>
            <a:r>
              <a:rPr lang="en-US" altLang="x-none" sz="2400" b="1">
                <a:latin typeface="Arial" charset="0"/>
                <a:ea typeface="Arial" charset="0"/>
                <a:cs typeface="Arial" charset="0"/>
              </a:rPr>
              <a:t>“LVŽS pasisako už aktyvią regioninę politiką ir visų sričių decentralizaciją.</a:t>
            </a:r>
            <a:r>
              <a:rPr lang="en-US" altLang="x-none" sz="2400">
                <a:latin typeface="Arial" charset="0"/>
                <a:ea typeface="Arial" charset="0"/>
                <a:cs typeface="Arial" charset="0"/>
              </a:rPr>
              <a:t> Siūlymai stambinti miškų urėdijas arba kurti tik vieną įmonę, kuri rūpintųsi visos šalies miškais (pavyzdžiui, akcinę bendrovę) tokiai politikai prieštarauja. </a:t>
            </a:r>
            <a:br>
              <a:rPr lang="en-US" altLang="x-none" sz="2400">
                <a:latin typeface="Arial" charset="0"/>
                <a:ea typeface="Arial" charset="0"/>
                <a:cs typeface="Arial" charset="0"/>
              </a:rPr>
            </a:br>
            <a:r>
              <a:rPr lang="en-US" altLang="x-none" sz="2400">
                <a:latin typeface="Arial" charset="0"/>
                <a:ea typeface="Arial" charset="0"/>
                <a:cs typeface="Arial" charset="0"/>
              </a:rPr>
              <a:t/>
            </a:r>
            <a:br>
              <a:rPr lang="en-US" altLang="x-none" sz="2400">
                <a:latin typeface="Arial" charset="0"/>
                <a:ea typeface="Arial" charset="0"/>
                <a:cs typeface="Arial" charset="0"/>
              </a:rPr>
            </a:br>
            <a:r>
              <a:rPr lang="en-US" altLang="x-none" sz="2400">
                <a:latin typeface="Arial" charset="0"/>
                <a:ea typeface="Arial" charset="0"/>
                <a:cs typeface="Arial" charset="0"/>
              </a:rPr>
              <a:t>Lietuvoje jau buvo daug centralizavimo projektų, visokių sujungimų, bet </a:t>
            </a:r>
            <a:r>
              <a:rPr lang="en-US" altLang="x-none" sz="2400" b="1">
                <a:latin typeface="Arial" charset="0"/>
                <a:ea typeface="Arial" charset="0"/>
                <a:cs typeface="Arial" charset="0"/>
              </a:rPr>
              <a:t>patirtis parodė, jog vieno kito etato sutaupymas neatperka tos žalos, kai tam tikra teritorija tampa be konkretaus šeimininko. </a:t>
            </a:r>
            <a:br>
              <a:rPr lang="en-US" altLang="x-none" sz="2400" b="1">
                <a:latin typeface="Arial" charset="0"/>
                <a:ea typeface="Arial" charset="0"/>
                <a:cs typeface="Arial" charset="0"/>
              </a:rPr>
            </a:br>
            <a:r>
              <a:rPr lang="en-US" altLang="x-none" sz="2400" b="1">
                <a:latin typeface="Arial" charset="0"/>
                <a:ea typeface="Arial" charset="0"/>
                <a:cs typeface="Arial" charset="0"/>
              </a:rPr>
              <a:t/>
            </a:r>
            <a:br>
              <a:rPr lang="en-US" altLang="x-none" sz="2400" b="1">
                <a:latin typeface="Arial" charset="0"/>
                <a:ea typeface="Arial" charset="0"/>
                <a:cs typeface="Arial" charset="0"/>
              </a:rPr>
            </a:br>
            <a:r>
              <a:rPr lang="en-US" altLang="x-none" sz="2400">
                <a:latin typeface="Arial" charset="0"/>
                <a:ea typeface="Arial" charset="0"/>
                <a:cs typeface="Arial" charset="0"/>
              </a:rPr>
              <a:t>Nuolatinės kalbos apie urėdijų galimą naikinimą daro žalą ir pačių miškininkų planams. Kaip gali planuoti savo ūkį toli į ateitį, investicijas į miškus, jei nežinai, ar dirbsi čia rytoj. Juk miškas – ne avižų laukas, per vieną vasarą neužauga. Mišką pasodina viena miškininkų karta, o kerta visai kita, po šimto metų. </a:t>
            </a:r>
            <a:r>
              <a:rPr lang="en-US" altLang="x-none" sz="2400" b="1">
                <a:latin typeface="Arial" charset="0"/>
                <a:ea typeface="Arial" charset="0"/>
                <a:cs typeface="Arial" charset="0"/>
              </a:rPr>
              <a:t>Todėl kuo mažiau tokių reformų – tuo šalies girioms bus geriau.”</a:t>
            </a:r>
            <a:endParaRPr lang="en-US" altLang="x-none" sz="2400">
              <a:latin typeface="Arial" charset="0"/>
              <a:ea typeface="Arial" charset="0"/>
              <a:cs typeface="Arial" charset="0"/>
            </a:endParaRPr>
          </a:p>
        </p:txBody>
      </p:sp>
      <p:pic>
        <p:nvPicPr>
          <p:cNvPr id="675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307013"/>
            <a:ext cx="19700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3443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36900" y="255588"/>
            <a:ext cx="4827588" cy="6351587"/>
          </a:xfrm>
        </p:spPr>
      </p:pic>
      <p:cxnSp>
        <p:nvCxnSpPr>
          <p:cNvPr id="6" name="Straight Connector 5"/>
          <p:cNvCxnSpPr/>
          <p:nvPr/>
        </p:nvCxnSpPr>
        <p:spPr>
          <a:xfrm>
            <a:off x="5235575" y="5164138"/>
            <a:ext cx="11652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00800" y="5880100"/>
            <a:ext cx="59213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352800" y="6059488"/>
            <a:ext cx="24653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3352800" y="5164138"/>
            <a:ext cx="6985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306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0"/>
            <a:ext cx="12192000" cy="9696064"/>
          </a:xfrm>
          <a:ln>
            <a:solidFill>
              <a:schemeClr val="accent5">
                <a:lumMod val="40000"/>
                <a:lumOff val="60000"/>
              </a:schemeClr>
            </a:solidFill>
          </a:ln>
        </p:spPr>
        <p:txBody>
          <a:bodyPr/>
          <a:lstStyle/>
          <a:p>
            <a:r>
              <a:rPr lang="en-US" altLang="x-none" sz="2400" b="1" u="sng" dirty="0"/>
              <a:t>I GRUPĖ  </a:t>
            </a:r>
            <a:r>
              <a:rPr lang="en-US" altLang="x-none" sz="2400" b="1" u="sng" dirty="0" smtClean="0"/>
              <a:t>(REZERVATAI</a:t>
            </a:r>
            <a:r>
              <a:rPr lang="en-US" altLang="x-none" sz="2400" b="1" u="sng" dirty="0"/>
              <a:t>)</a:t>
            </a:r>
            <a:r>
              <a:rPr lang="en-US" altLang="x-none" sz="2400" b="1" dirty="0"/>
              <a:t> </a:t>
            </a:r>
            <a:r>
              <a:rPr lang="en-US" altLang="x-none" sz="2200" b="1" dirty="0"/>
              <a:t>- </a:t>
            </a:r>
            <a:r>
              <a:rPr lang="en-US" altLang="x-none" sz="2200" b="1" dirty="0">
                <a:solidFill>
                  <a:schemeClr val="accent1"/>
                </a:solidFill>
              </a:rPr>
              <a:t>JOKIŲ KIRTIMŲ</a:t>
            </a:r>
            <a:r>
              <a:rPr lang="en-US" altLang="x-none" sz="2200" b="1" dirty="0"/>
              <a:t>, </a:t>
            </a:r>
            <a:r>
              <a:rPr lang="en-US" altLang="x-none" sz="2200" dirty="0"/>
              <a:t>miškai palikti natūraliai vystytis ir augti </a:t>
            </a:r>
            <a:r>
              <a:rPr lang="en-US" altLang="x-none" sz="2200" b="1" dirty="0">
                <a:solidFill>
                  <a:srgbClr val="FF0000"/>
                </a:solidFill>
              </a:rPr>
              <a:t>(1,1 %)</a:t>
            </a:r>
            <a:br>
              <a:rPr lang="en-US" altLang="x-none" sz="2200" b="1" dirty="0">
                <a:solidFill>
                  <a:srgbClr val="FF0000"/>
                </a:solidFill>
              </a:rPr>
            </a:br>
            <a:r>
              <a:rPr lang="en-US" altLang="x-none" sz="2200" b="1" dirty="0"/>
              <a:t/>
            </a:r>
            <a:br>
              <a:rPr lang="en-US" altLang="x-none" sz="2200" b="1" dirty="0"/>
            </a:br>
            <a:r>
              <a:rPr lang="en-US" altLang="x-none" sz="2400" b="1" u="sng" dirty="0"/>
              <a:t>II GRUPĖ: SPECIALIOS PASKIRTIES </a:t>
            </a:r>
            <a:r>
              <a:rPr lang="en-US" altLang="x-none" sz="2400" b="1" dirty="0"/>
              <a:t> </a:t>
            </a:r>
            <a:r>
              <a:rPr lang="en-US" altLang="x-none" sz="2200" b="1" dirty="0"/>
              <a:t>- 2 grupės  </a:t>
            </a:r>
            <a:r>
              <a:rPr lang="en-US" altLang="x-none" sz="2200" b="1" dirty="0">
                <a:solidFill>
                  <a:srgbClr val="FF0000"/>
                </a:solidFill>
              </a:rPr>
              <a:t>(12%) </a:t>
            </a:r>
            <a:r>
              <a:rPr lang="en-US" altLang="x-none" sz="2200" b="1" dirty="0" smtClean="0">
                <a:solidFill>
                  <a:srgbClr val="FF0000"/>
                </a:solidFill>
              </a:rPr>
              <a:t>GALIMI ATVEJINIAI KIRTIMAI (plynas, tik per kelis etapus)</a:t>
            </a:r>
            <a:br>
              <a:rPr lang="en-US" altLang="x-none" sz="2200" b="1" dirty="0" smtClean="0">
                <a:solidFill>
                  <a:srgbClr val="FF0000"/>
                </a:solidFill>
              </a:rPr>
            </a:br>
            <a:r>
              <a:rPr lang="en-US" altLang="x-none" sz="2200" b="1" u="sng" dirty="0">
                <a:solidFill>
                  <a:srgbClr val="FF0000"/>
                </a:solidFill>
              </a:rPr>
              <a:t/>
            </a:r>
            <a:br>
              <a:rPr lang="en-US" altLang="x-none" sz="2200" b="1" u="sng" dirty="0">
                <a:solidFill>
                  <a:srgbClr val="FF0000"/>
                </a:solidFill>
              </a:rPr>
            </a:br>
            <a:r>
              <a:rPr lang="en-US" altLang="x-none" sz="2200" b="1" dirty="0"/>
              <a:t>A GRUPĖ - EKOSISTEMŲ APSAUGOS MIŠKAI.</a:t>
            </a:r>
            <a:r>
              <a:rPr lang="en-US" altLang="x-none" sz="1800" dirty="0"/>
              <a:t> Kraštovaizdžio, telmologinių, pedologinių, botaninių, miško genetinių, zoologinių, botaninių – zoologinių draustinių ir draustinių, esančių valstybiniuose parkuose bei biosferose monitoringo teritorijose miškai, saugomų gamtos išteklių sklypų bei priešeroziniai. </a:t>
            </a:r>
            <a:r>
              <a:rPr lang="en-US" altLang="x-none" sz="2200" dirty="0"/>
              <a:t/>
            </a:r>
            <a:br>
              <a:rPr lang="en-US" altLang="x-none" sz="2200" dirty="0"/>
            </a:br>
            <a:r>
              <a:rPr lang="en-US" altLang="x-none" sz="2200" b="1" dirty="0">
                <a:solidFill>
                  <a:schemeClr val="accent1"/>
                </a:solidFill>
              </a:rPr>
              <a:t>KIRTIMŲ TIKSLAS - IŠSAUGOTI ARBA ATKURTI MIŠKO EKOSISTEMAS. </a:t>
            </a:r>
            <a:br>
              <a:rPr lang="en-US" altLang="x-none" sz="2200" b="1" dirty="0">
                <a:solidFill>
                  <a:schemeClr val="accent1"/>
                </a:solidFill>
              </a:rPr>
            </a:br>
            <a:r>
              <a:rPr lang="en-US" altLang="x-none" sz="2200" b="1" dirty="0">
                <a:solidFill>
                  <a:srgbClr val="FF0000"/>
                </a:solidFill>
              </a:rPr>
              <a:t/>
            </a:r>
            <a:br>
              <a:rPr lang="en-US" altLang="x-none" sz="2200" b="1" dirty="0">
                <a:solidFill>
                  <a:srgbClr val="FF0000"/>
                </a:solidFill>
              </a:rPr>
            </a:br>
            <a:r>
              <a:rPr lang="en-US" altLang="x-none" sz="2200" b="1" dirty="0"/>
              <a:t>B GRUPĖ - REKREACINIAI MIŠKAI. </a:t>
            </a:r>
            <a:r>
              <a:rPr lang="en-US" altLang="x-none" sz="1800" dirty="0"/>
              <a:t>Miško parkai, miestų miškai, kurortiniai miškai, valstybinių parkų rekreacinių zonų miškai, rekreaciniai miško sklypai ir kiti miškai skirti poilsiui. Tokių miškų Lietuvoje yra </a:t>
            </a:r>
            <a:r>
              <a:rPr lang="en-US" altLang="x-none" sz="2200" b="1" dirty="0">
                <a:solidFill>
                  <a:srgbClr val="FF0000"/>
                </a:solidFill>
              </a:rPr>
              <a:t>3,8 %. </a:t>
            </a:r>
            <a:r>
              <a:rPr lang="en-US" altLang="x-none" sz="2200" b="1" dirty="0" smtClean="0">
                <a:solidFill>
                  <a:srgbClr val="FF0000"/>
                </a:solidFill>
              </a:rPr>
              <a:t/>
            </a:r>
            <a:br>
              <a:rPr lang="en-US" altLang="x-none" sz="2200" b="1" dirty="0" smtClean="0">
                <a:solidFill>
                  <a:srgbClr val="FF0000"/>
                </a:solidFill>
              </a:rPr>
            </a:br>
            <a:r>
              <a:rPr lang="en-US" altLang="x-none" sz="2200" b="1" dirty="0" smtClean="0">
                <a:solidFill>
                  <a:schemeClr val="accent1"/>
                </a:solidFill>
              </a:rPr>
              <a:t>KIRTIMŲ </a:t>
            </a:r>
            <a:r>
              <a:rPr lang="en-US" altLang="x-none" sz="2200" b="1" dirty="0">
                <a:solidFill>
                  <a:schemeClr val="accent1"/>
                </a:solidFill>
              </a:rPr>
              <a:t>TIKSLAS – FORMUOTI IR IŠSAUGOTI REKREACINĘ MIŠKO APLINKĄ. </a:t>
            </a:r>
            <a:r>
              <a:rPr lang="en-US" altLang="x-none" sz="2200" dirty="0">
                <a:solidFill>
                  <a:schemeClr val="accent1"/>
                </a:solidFill>
              </a:rPr>
              <a:t/>
            </a:r>
            <a:br>
              <a:rPr lang="en-US" altLang="x-none" sz="2200" dirty="0">
                <a:solidFill>
                  <a:schemeClr val="accent1"/>
                </a:solidFill>
              </a:rPr>
            </a:br>
            <a:r>
              <a:rPr lang="en-US" altLang="x-none" sz="2200" b="1" dirty="0">
                <a:solidFill>
                  <a:srgbClr val="FF0000"/>
                </a:solidFill>
              </a:rPr>
              <a:t/>
            </a:r>
            <a:br>
              <a:rPr lang="en-US" altLang="x-none" sz="2200" b="1" dirty="0">
                <a:solidFill>
                  <a:srgbClr val="FF0000"/>
                </a:solidFill>
              </a:rPr>
            </a:br>
            <a:r>
              <a:rPr lang="en-US" altLang="x-none" sz="2400" b="1" u="sng" dirty="0"/>
              <a:t>III GRUPĖ: APSAUGINIAI</a:t>
            </a:r>
            <a:r>
              <a:rPr lang="en-US" altLang="x-none" sz="2400" b="1" dirty="0"/>
              <a:t>  </a:t>
            </a:r>
            <a:r>
              <a:rPr lang="en-US" altLang="x-none" sz="2200" b="1" dirty="0">
                <a:solidFill>
                  <a:srgbClr val="FF0000"/>
                </a:solidFill>
              </a:rPr>
              <a:t>(15,2 %) GALIMI ATVEJINIAI </a:t>
            </a:r>
            <a:r>
              <a:rPr lang="en-US" altLang="x-none" sz="2200" b="1" dirty="0" smtClean="0">
                <a:solidFill>
                  <a:srgbClr val="FF0000"/>
                </a:solidFill>
              </a:rPr>
              <a:t>KIRTIMAI. </a:t>
            </a:r>
            <a:r>
              <a:rPr lang="en-US" altLang="x-none" sz="2200" b="1" dirty="0">
                <a:solidFill>
                  <a:srgbClr val="FF0000"/>
                </a:solidFill>
              </a:rPr>
              <a:t>GALIMI PLYNI KIRTIMAI iki 5 ha </a:t>
            </a:r>
            <a:br>
              <a:rPr lang="en-US" altLang="x-none" sz="2200" b="1" dirty="0">
                <a:solidFill>
                  <a:srgbClr val="FF0000"/>
                </a:solidFill>
              </a:rPr>
            </a:br>
            <a:r>
              <a:rPr lang="en-US" altLang="x-none" sz="1800" dirty="0"/>
              <a:t>Geologinių, geomorfologinių, hidrografinių, kartografinių ir kultūrinių draustinių bei šių rūšių draustinių, esančių valstybiniuose parkuose bei biosferos monitoringo teritorijose miškai, apsaugos zonos ir kiti miškai.</a:t>
            </a:r>
            <a:r>
              <a:rPr lang="en-US" altLang="x-none" sz="2200" dirty="0"/>
              <a:t> </a:t>
            </a:r>
            <a:r>
              <a:rPr lang="en-US" altLang="x-none" sz="2200" b="1" dirty="0">
                <a:solidFill>
                  <a:schemeClr val="accent1"/>
                </a:solidFill>
              </a:rPr>
              <a:t>KIRTIMŲ TIKSLAS – FORMUOTI </a:t>
            </a:r>
            <a:r>
              <a:rPr lang="en-US" altLang="x-none" sz="1800" dirty="0"/>
              <a:t>produktyvius medynus, galinčius atlikti dirvožemio, oro, vandenų, žmogaus gyvenamosios </a:t>
            </a:r>
            <a:r>
              <a:rPr lang="en-US" altLang="x-none" sz="2200" b="1" dirty="0">
                <a:solidFill>
                  <a:schemeClr val="accent1"/>
                </a:solidFill>
              </a:rPr>
              <a:t>APLINKOS </a:t>
            </a:r>
            <a:r>
              <a:rPr lang="en-US" altLang="x-none" sz="2200" b="1" dirty="0">
                <a:solidFill>
                  <a:srgbClr val="0070C0"/>
                </a:solidFill>
              </a:rPr>
              <a:t>APSAUGOS FUNKCIJAS</a:t>
            </a:r>
            <a:r>
              <a:rPr lang="en-US" altLang="x-none" sz="2200" dirty="0">
                <a:solidFill>
                  <a:srgbClr val="0070C0"/>
                </a:solidFill>
              </a:rPr>
              <a:t>. </a:t>
            </a:r>
            <a:br>
              <a:rPr lang="en-US" altLang="x-none" sz="2200" dirty="0">
                <a:solidFill>
                  <a:srgbClr val="0070C0"/>
                </a:solidFill>
              </a:rPr>
            </a:br>
            <a:r>
              <a:rPr lang="en-US" altLang="x-none" sz="2200" b="1" dirty="0"/>
              <a:t/>
            </a:r>
            <a:br>
              <a:rPr lang="en-US" altLang="x-none" sz="2200" b="1" dirty="0"/>
            </a:br>
            <a:r>
              <a:rPr lang="en-US" altLang="x-none" sz="2400" b="1" u="sng" dirty="0"/>
              <a:t>IV GRUPĖ: ŪKINIAI (MEDIENAI) MIŠKAI</a:t>
            </a:r>
            <a:r>
              <a:rPr lang="en-US" altLang="x-none" sz="2400" b="1" dirty="0"/>
              <a:t>  </a:t>
            </a:r>
            <a:r>
              <a:rPr lang="en-US" altLang="x-none" sz="2200" b="1" dirty="0">
                <a:solidFill>
                  <a:srgbClr val="FF0000"/>
                </a:solidFill>
              </a:rPr>
              <a:t>(71%) GALIMI PLYNI KIRTIMAI iki 8 ha. LEIDŽIAMI VISI KIRTIMAI. </a:t>
            </a:r>
            <a:r>
              <a:rPr lang="en-US" altLang="x-none" sz="1800" dirty="0"/>
              <a:t>Tai visi kiti miškai, nepriskirti I-III grupėms, tarp jų valstybinių parkų ūkinių zonų miškai. </a:t>
            </a:r>
            <a:r>
              <a:rPr lang="en-US" altLang="x-none" sz="2200" b="1" dirty="0" smtClean="0">
                <a:solidFill>
                  <a:srgbClr val="FF0000"/>
                </a:solidFill>
              </a:rPr>
              <a:t/>
            </a:r>
            <a:br>
              <a:rPr lang="en-US" altLang="x-none" sz="2200" b="1" dirty="0" smtClean="0">
                <a:solidFill>
                  <a:srgbClr val="FF0000"/>
                </a:solidFill>
              </a:rPr>
            </a:br>
            <a:r>
              <a:rPr lang="en-US" altLang="x-none" sz="2200" b="1" dirty="0" smtClean="0">
                <a:solidFill>
                  <a:srgbClr val="0070C0"/>
                </a:solidFill>
              </a:rPr>
              <a:t>KIRTIMŲ TIKSLAS – laikantis gamtosaugos reikalavimų FORMUOTI PRODUKTYVŲ MIŠKĄ (MEDIENAI). </a:t>
            </a:r>
            <a:r>
              <a:rPr lang="en-US" altLang="x-none" sz="2200" b="1" dirty="0">
                <a:solidFill>
                  <a:srgbClr val="0070C0"/>
                </a:solidFill>
              </a:rPr>
              <a:t/>
            </a:r>
            <a:br>
              <a:rPr lang="en-US" altLang="x-none" sz="2200" b="1" dirty="0">
                <a:solidFill>
                  <a:srgbClr val="0070C0"/>
                </a:solidFill>
              </a:rPr>
            </a:br>
            <a:r>
              <a:rPr lang="en-US" altLang="x-none" sz="2200" b="1" dirty="0"/>
              <a:t/>
            </a:r>
            <a:br>
              <a:rPr lang="en-US" altLang="x-none" sz="2200" b="1" dirty="0"/>
            </a:br>
            <a:r>
              <a:rPr lang="en-US" altLang="x-none" sz="2200" b="1" dirty="0">
                <a:solidFill>
                  <a:srgbClr val="FF0000"/>
                </a:solidFill>
              </a:rPr>
              <a:t/>
            </a:r>
            <a:br>
              <a:rPr lang="en-US" altLang="x-none" sz="2200" b="1" dirty="0">
                <a:solidFill>
                  <a:srgbClr val="FF0000"/>
                </a:solidFill>
              </a:rPr>
            </a:br>
            <a:r>
              <a:rPr lang="en-US" altLang="x-none" sz="2200" b="1" dirty="0"/>
              <a:t/>
            </a:r>
            <a:br>
              <a:rPr lang="en-US" altLang="x-none" sz="2200" b="1" dirty="0"/>
            </a:br>
            <a:r>
              <a:rPr lang="en-US" altLang="x-none" sz="2200" b="1" dirty="0">
                <a:solidFill>
                  <a:srgbClr val="FF0000"/>
                </a:solidFill>
              </a:rPr>
              <a:t/>
            </a:r>
            <a:br>
              <a:rPr lang="en-US" altLang="x-none" sz="2200" b="1" dirty="0">
                <a:solidFill>
                  <a:srgbClr val="FF0000"/>
                </a:solidFill>
              </a:rPr>
            </a:br>
            <a:r>
              <a:rPr lang="en-US" altLang="x-none" sz="2200" b="1" dirty="0"/>
              <a:t/>
            </a:r>
            <a:br>
              <a:rPr lang="en-US" altLang="x-none" sz="2200" b="1" dirty="0"/>
            </a:br>
            <a:r>
              <a:rPr lang="en-US" altLang="x-none" sz="2200" b="1" dirty="0"/>
              <a:t/>
            </a:r>
            <a:br>
              <a:rPr lang="en-US" altLang="x-none" sz="2200" b="1" dirty="0"/>
            </a:br>
            <a:r>
              <a:rPr lang="en-US" altLang="x-none" sz="2200" b="1" dirty="0"/>
              <a:t/>
            </a:r>
            <a:br>
              <a:rPr lang="en-US" altLang="x-none" sz="2200" b="1" dirty="0"/>
            </a:br>
            <a:r>
              <a:rPr lang="en-US" altLang="x-none" sz="2200" b="1" dirty="0"/>
              <a:t/>
            </a:r>
            <a:br>
              <a:rPr lang="en-US" altLang="x-none" sz="2200" b="1" dirty="0"/>
            </a:br>
            <a:endParaRPr lang="en-US" altLang="x-none" sz="2200" dirty="0"/>
          </a:p>
        </p:txBody>
      </p:sp>
    </p:spTree>
    <p:extLst>
      <p:ext uri="{BB962C8B-B14F-4D97-AF65-F5344CB8AC3E}">
        <p14:creationId xmlns:p14="http://schemas.microsoft.com/office/powerpoint/2010/main" val="3505003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838200" y="365125"/>
            <a:ext cx="10248900" cy="728663"/>
          </a:xfrm>
        </p:spPr>
        <p:txBody>
          <a:bodyPr/>
          <a:lstStyle/>
          <a:p>
            <a:r>
              <a:rPr lang="en-US" altLang="x-none"/>
              <a:t>LŽVS programa:</a:t>
            </a:r>
          </a:p>
        </p:txBody>
      </p:sp>
      <p:sp>
        <p:nvSpPr>
          <p:cNvPr id="43010" name="Content Placeholder 2"/>
          <p:cNvSpPr>
            <a:spLocks noGrp="1"/>
          </p:cNvSpPr>
          <p:nvPr>
            <p:ph idx="1"/>
          </p:nvPr>
        </p:nvSpPr>
        <p:spPr>
          <a:xfrm>
            <a:off x="838200" y="1093788"/>
            <a:ext cx="10515600" cy="4351337"/>
          </a:xfrm>
        </p:spPr>
        <p:txBody>
          <a:bodyPr/>
          <a:lstStyle/>
          <a:p>
            <a:pPr marL="0" indent="0">
              <a:buFont typeface="Arial" charset="0"/>
              <a:buNone/>
            </a:pPr>
            <a:r>
              <a:rPr lang="en-US" altLang="x-none"/>
              <a:t>Sieksime riboti didžiausią žalą miškams darančius plynuosius kirtimus ir miškų kultūrinimą. Sieksime įtvirtinti nuostatą, jog </a:t>
            </a:r>
            <a:r>
              <a:rPr lang="en-US" altLang="x-none" b="1"/>
              <a:t>neplynieji miško kirtimai sudarytų ne mažiau nei 70 proc.</a:t>
            </a:r>
            <a:r>
              <a:rPr lang="en-US" altLang="x-none"/>
              <a:t> visų pagrindinių kirtimų, pirmiausia, </a:t>
            </a:r>
            <a:r>
              <a:rPr lang="en-US" altLang="x-none" b="1">
                <a:solidFill>
                  <a:srgbClr val="FF0000"/>
                </a:solidFill>
              </a:rPr>
              <a:t>plynųjų kirtimų atsisakant saugomose teritorijose.</a:t>
            </a:r>
            <a:br>
              <a:rPr lang="en-US" altLang="x-none" b="1">
                <a:solidFill>
                  <a:srgbClr val="FF0000"/>
                </a:solidFill>
              </a:rPr>
            </a:br>
            <a:endParaRPr lang="en-US" altLang="x-none" b="1">
              <a:solidFill>
                <a:srgbClr val="FF0000"/>
              </a:solidFill>
            </a:endParaRPr>
          </a:p>
        </p:txBody>
      </p:sp>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2967038"/>
            <a:ext cx="7505700"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20580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17600" y="52388"/>
            <a:ext cx="5199063" cy="6772275"/>
          </a:xfrm>
        </p:spPr>
      </p:pic>
      <p:pic>
        <p:nvPicPr>
          <p:cNvPr id="2662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9063" y="68263"/>
            <a:ext cx="505460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87375" y="804863"/>
            <a:ext cx="11364913" cy="4841875"/>
          </a:xfrm>
        </p:spPr>
      </p:pic>
    </p:spTree>
    <p:extLst>
      <p:ext uri="{BB962C8B-B14F-4D97-AF65-F5344CB8AC3E}">
        <p14:creationId xmlns:p14="http://schemas.microsoft.com/office/powerpoint/2010/main" val="6579634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76313" y="133350"/>
            <a:ext cx="9759950" cy="6499225"/>
          </a:xfrm>
        </p:spPr>
      </p:pic>
    </p:spTree>
    <p:extLst>
      <p:ext uri="{BB962C8B-B14F-4D97-AF65-F5344CB8AC3E}">
        <p14:creationId xmlns:p14="http://schemas.microsoft.com/office/powerpoint/2010/main" val="76322276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03338" y="131763"/>
            <a:ext cx="9906000" cy="6586537"/>
          </a:xfrm>
        </p:spPr>
      </p:pic>
    </p:spTree>
    <p:extLst>
      <p:ext uri="{BB962C8B-B14F-4D97-AF65-F5344CB8AC3E}">
        <p14:creationId xmlns:p14="http://schemas.microsoft.com/office/powerpoint/2010/main" val="16390130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2388" y="166688"/>
            <a:ext cx="6251575" cy="6569075"/>
          </a:xfrm>
        </p:spPr>
      </p:pic>
    </p:spTree>
    <p:extLst>
      <p:ext uri="{BB962C8B-B14F-4D97-AF65-F5344CB8AC3E}">
        <p14:creationId xmlns:p14="http://schemas.microsoft.com/office/powerpoint/2010/main" val="111932236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4950" y="982663"/>
            <a:ext cx="11787188" cy="4933950"/>
          </a:xfrm>
        </p:spPr>
      </p:pic>
    </p:spTree>
    <p:extLst>
      <p:ext uri="{BB962C8B-B14F-4D97-AF65-F5344CB8AC3E}">
        <p14:creationId xmlns:p14="http://schemas.microsoft.com/office/powerpoint/2010/main" val="65664612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57250" y="463550"/>
            <a:ext cx="3930650" cy="5875338"/>
          </a:xfrm>
        </p:spPr>
      </p:pic>
      <p:pic>
        <p:nvPicPr>
          <p:cNvPr id="2150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7025" y="463550"/>
            <a:ext cx="6219825"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1136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838200" y="38100"/>
            <a:ext cx="10515600" cy="1325563"/>
          </a:xfrm>
        </p:spPr>
        <p:txBody>
          <a:bodyPr/>
          <a:lstStyle/>
          <a:p>
            <a:pPr algn="ctr"/>
            <a:r>
              <a:rPr lang="en-US" altLang="x-none" sz="2800">
                <a:latin typeface="Arial" charset="0"/>
                <a:ea typeface="Arial" charset="0"/>
                <a:cs typeface="Arial" charset="0"/>
              </a:rPr>
              <a:t>ESTIJOS MIŠKAI PO REFORMOS</a:t>
            </a:r>
          </a:p>
        </p:txBody>
      </p:sp>
      <p:pic>
        <p:nvPicPr>
          <p:cNvPr id="225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060450"/>
            <a:ext cx="11112500" cy="5573713"/>
          </a:xfrm>
        </p:spPr>
      </p:pic>
    </p:spTree>
    <p:extLst>
      <p:ext uri="{BB962C8B-B14F-4D97-AF65-F5344CB8AC3E}">
        <p14:creationId xmlns:p14="http://schemas.microsoft.com/office/powerpoint/2010/main" val="5795938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90575" y="985838"/>
            <a:ext cx="10939463" cy="5102225"/>
          </a:xfrm>
        </p:spPr>
      </p:pic>
    </p:spTree>
    <p:extLst>
      <p:ext uri="{BB962C8B-B14F-4D97-AF65-F5344CB8AC3E}">
        <p14:creationId xmlns:p14="http://schemas.microsoft.com/office/powerpoint/2010/main" val="248165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919" y="269524"/>
            <a:ext cx="11754033" cy="6588476"/>
          </a:xfrm>
        </p:spPr>
      </p:pic>
    </p:spTree>
    <p:extLst>
      <p:ext uri="{BB962C8B-B14F-4D97-AF65-F5344CB8AC3E}">
        <p14:creationId xmlns:p14="http://schemas.microsoft.com/office/powerpoint/2010/main" val="174910235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73413" y="411163"/>
            <a:ext cx="6059487" cy="6053137"/>
          </a:xfrm>
        </p:spPr>
      </p:pic>
    </p:spTree>
    <p:extLst>
      <p:ext uri="{BB962C8B-B14F-4D97-AF65-F5344CB8AC3E}">
        <p14:creationId xmlns:p14="http://schemas.microsoft.com/office/powerpoint/2010/main" val="50298827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699294" y="1267619"/>
            <a:ext cx="6454775" cy="4303713"/>
          </a:xfrm>
        </p:spPr>
      </p:pic>
      <p:pic>
        <p:nvPicPr>
          <p:cNvPr id="2560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925" y="184150"/>
            <a:ext cx="4811713"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2697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01738" y="150813"/>
            <a:ext cx="9839325" cy="6567487"/>
          </a:xfrm>
        </p:spPr>
      </p:pic>
    </p:spTree>
    <p:extLst>
      <p:ext uri="{BB962C8B-B14F-4D97-AF65-F5344CB8AC3E}">
        <p14:creationId xmlns:p14="http://schemas.microsoft.com/office/powerpoint/2010/main" val="191635226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38175" y="169863"/>
            <a:ext cx="10367963" cy="6478587"/>
          </a:xfrm>
        </p:spPr>
      </p:pic>
    </p:spTree>
    <p:extLst>
      <p:ext uri="{BB962C8B-B14F-4D97-AF65-F5344CB8AC3E}">
        <p14:creationId xmlns:p14="http://schemas.microsoft.com/office/powerpoint/2010/main" val="17284737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75" y="919163"/>
            <a:ext cx="10964863" cy="4351337"/>
          </a:xfrm>
        </p:spPr>
        <p:txBody>
          <a:bodyPr>
            <a:normAutofit/>
          </a:bodyPr>
          <a:lstStyle/>
          <a:p>
            <a:pPr marL="0" indent="0">
              <a:buFont typeface="Arial" charset="0"/>
              <a:buNone/>
            </a:pPr>
            <a:r>
              <a:rPr lang="en-US" altLang="x-none" i="1" dirty="0">
                <a:ea typeface="Arial" charset="0"/>
                <a:cs typeface="Arial" charset="0"/>
              </a:rPr>
              <a:t>„</a:t>
            </a:r>
            <a:r>
              <a:rPr lang="en-US" altLang="x-none" i="1" dirty="0" err="1">
                <a:ea typeface="Arial" charset="0"/>
                <a:cs typeface="Arial" charset="0"/>
              </a:rPr>
              <a:t>Stambiems</a:t>
            </a:r>
            <a:r>
              <a:rPr lang="en-US" altLang="x-none" i="1" dirty="0">
                <a:ea typeface="Arial" charset="0"/>
                <a:cs typeface="Arial" charset="0"/>
              </a:rPr>
              <a:t> </a:t>
            </a:r>
            <a:r>
              <a:rPr lang="en-US" altLang="x-none" i="1" dirty="0" err="1">
                <a:ea typeface="Arial" charset="0"/>
                <a:cs typeface="Arial" charset="0"/>
              </a:rPr>
              <a:t>pirkėjams</a:t>
            </a:r>
            <a:r>
              <a:rPr lang="en-US" altLang="x-none" i="1" dirty="0">
                <a:ea typeface="Arial" charset="0"/>
                <a:cs typeface="Arial" charset="0"/>
              </a:rPr>
              <a:t>, </a:t>
            </a:r>
            <a:r>
              <a:rPr lang="en-US" altLang="x-none" i="1" dirty="0" err="1">
                <a:ea typeface="Arial" charset="0"/>
                <a:cs typeface="Arial" charset="0"/>
              </a:rPr>
              <a:t>tokiems</a:t>
            </a:r>
            <a:r>
              <a:rPr lang="en-US" altLang="x-none" i="1" dirty="0">
                <a:ea typeface="Arial" charset="0"/>
                <a:cs typeface="Arial" charset="0"/>
              </a:rPr>
              <a:t> </a:t>
            </a:r>
            <a:r>
              <a:rPr lang="en-US" altLang="x-none" i="1" dirty="0" err="1">
                <a:ea typeface="Arial" charset="0"/>
                <a:cs typeface="Arial" charset="0"/>
              </a:rPr>
              <a:t>kaip</a:t>
            </a:r>
            <a:r>
              <a:rPr lang="en-US" altLang="x-none" i="1" dirty="0">
                <a:ea typeface="Arial" charset="0"/>
                <a:cs typeface="Arial" charset="0"/>
              </a:rPr>
              <a:t> </a:t>
            </a:r>
            <a:r>
              <a:rPr lang="en-US" altLang="x-none" b="1" i="1" dirty="0">
                <a:ea typeface="Arial" charset="0"/>
                <a:cs typeface="Arial" charset="0"/>
              </a:rPr>
              <a:t>„IKEA“ </a:t>
            </a:r>
            <a:r>
              <a:rPr lang="en-US" altLang="x-none" b="1" i="1" dirty="0" err="1">
                <a:ea typeface="Arial" charset="0"/>
                <a:cs typeface="Arial" charset="0"/>
              </a:rPr>
              <a:t>būtų</a:t>
            </a:r>
            <a:r>
              <a:rPr lang="en-US" altLang="x-none" b="1" i="1" dirty="0">
                <a:ea typeface="Arial" charset="0"/>
                <a:cs typeface="Arial" charset="0"/>
              </a:rPr>
              <a:t> </a:t>
            </a:r>
            <a:r>
              <a:rPr lang="en-US" altLang="x-none" b="1" i="1" dirty="0" err="1">
                <a:ea typeface="Arial" charset="0"/>
                <a:cs typeface="Arial" charset="0"/>
              </a:rPr>
              <a:t>sudėtinga</a:t>
            </a:r>
            <a:r>
              <a:rPr lang="en-US" altLang="x-none" b="1" i="1" dirty="0">
                <a:ea typeface="Arial" charset="0"/>
                <a:cs typeface="Arial" charset="0"/>
              </a:rPr>
              <a:t> </a:t>
            </a:r>
            <a:r>
              <a:rPr lang="en-US" altLang="x-none" b="1" i="1" dirty="0" err="1">
                <a:ea typeface="Arial" charset="0"/>
                <a:cs typeface="Arial" charset="0"/>
              </a:rPr>
              <a:t>dirbti</a:t>
            </a:r>
            <a:r>
              <a:rPr lang="en-US" altLang="x-none" b="1" i="1" dirty="0">
                <a:ea typeface="Arial" charset="0"/>
                <a:cs typeface="Arial" charset="0"/>
              </a:rPr>
              <a:t> </a:t>
            </a:r>
            <a:r>
              <a:rPr lang="en-US" altLang="x-none" b="1" i="1" dirty="0" err="1">
                <a:ea typeface="Arial" charset="0"/>
                <a:cs typeface="Arial" charset="0"/>
              </a:rPr>
              <a:t>su</a:t>
            </a:r>
            <a:r>
              <a:rPr lang="en-US" altLang="x-none" b="1" i="1" dirty="0">
                <a:ea typeface="Arial" charset="0"/>
                <a:cs typeface="Arial" charset="0"/>
              </a:rPr>
              <a:t> </a:t>
            </a:r>
            <a:r>
              <a:rPr lang="en-US" altLang="x-none" b="1" i="1" dirty="0" err="1">
                <a:ea typeface="Arial" charset="0"/>
                <a:cs typeface="Arial" charset="0"/>
              </a:rPr>
              <a:t>tiek</a:t>
            </a:r>
            <a:r>
              <a:rPr lang="en-US" altLang="x-none" b="1" i="1" dirty="0">
                <a:ea typeface="Arial" charset="0"/>
                <a:cs typeface="Arial" charset="0"/>
              </a:rPr>
              <a:t> </a:t>
            </a:r>
            <a:r>
              <a:rPr lang="en-US" altLang="x-none" b="1" i="1" dirty="0" err="1">
                <a:ea typeface="Arial" charset="0"/>
                <a:cs typeface="Arial" charset="0"/>
              </a:rPr>
              <a:t>daug</a:t>
            </a:r>
            <a:r>
              <a:rPr lang="en-US" altLang="x-none" b="1" i="1" dirty="0">
                <a:ea typeface="Arial" charset="0"/>
                <a:cs typeface="Arial" charset="0"/>
              </a:rPr>
              <a:t> </a:t>
            </a:r>
            <a:r>
              <a:rPr lang="en-US" altLang="x-none" b="1" i="1" dirty="0" err="1">
                <a:ea typeface="Arial" charset="0"/>
                <a:cs typeface="Arial" charset="0"/>
              </a:rPr>
              <a:t>urėdijų</a:t>
            </a:r>
            <a:r>
              <a:rPr lang="en-US" altLang="x-none" b="1" i="1" dirty="0">
                <a:ea typeface="Arial" charset="0"/>
                <a:cs typeface="Arial" charset="0"/>
              </a:rPr>
              <a:t>. </a:t>
            </a:r>
            <a:r>
              <a:rPr lang="en-US" altLang="x-none" b="1" i="1" dirty="0" err="1">
                <a:ea typeface="Arial" charset="0"/>
                <a:cs typeface="Arial" charset="0"/>
              </a:rPr>
              <a:t>Galbūt</a:t>
            </a:r>
            <a:r>
              <a:rPr lang="en-US" altLang="x-none" b="1" i="1" dirty="0">
                <a:ea typeface="Arial" charset="0"/>
                <a:cs typeface="Arial" charset="0"/>
              </a:rPr>
              <a:t> </a:t>
            </a:r>
            <a:r>
              <a:rPr lang="en-US" altLang="x-none" b="1" i="1" dirty="0" err="1">
                <a:ea typeface="Arial" charset="0"/>
                <a:cs typeface="Arial" charset="0"/>
              </a:rPr>
              <a:t>galima</a:t>
            </a:r>
            <a:r>
              <a:rPr lang="en-US" altLang="x-none" b="1" i="1" dirty="0">
                <a:ea typeface="Arial" charset="0"/>
                <a:cs typeface="Arial" charset="0"/>
              </a:rPr>
              <a:t> </a:t>
            </a:r>
            <a:r>
              <a:rPr lang="en-US" altLang="x-none" b="1" i="1" dirty="0" err="1">
                <a:ea typeface="Arial" charset="0"/>
                <a:cs typeface="Arial" charset="0"/>
              </a:rPr>
              <a:t>pagalvoti</a:t>
            </a:r>
            <a:r>
              <a:rPr lang="en-US" altLang="x-none" b="1" i="1" dirty="0">
                <a:ea typeface="Arial" charset="0"/>
                <a:cs typeface="Arial" charset="0"/>
              </a:rPr>
              <a:t> </a:t>
            </a:r>
            <a:r>
              <a:rPr lang="en-US" altLang="x-none" b="1" i="1" dirty="0" err="1">
                <a:ea typeface="Arial" charset="0"/>
                <a:cs typeface="Arial" charset="0"/>
              </a:rPr>
              <a:t>apie</a:t>
            </a:r>
            <a:r>
              <a:rPr lang="en-US" altLang="x-none" b="1" i="1" dirty="0">
                <a:ea typeface="Arial" charset="0"/>
                <a:cs typeface="Arial" charset="0"/>
              </a:rPr>
              <a:t> </a:t>
            </a:r>
            <a:r>
              <a:rPr lang="en-US" altLang="x-none" b="1" i="1" dirty="0" err="1">
                <a:ea typeface="Arial" charset="0"/>
                <a:cs typeface="Arial" charset="0"/>
              </a:rPr>
              <a:t>vienokį</a:t>
            </a:r>
            <a:r>
              <a:rPr lang="en-US" altLang="x-none" b="1" i="1" dirty="0">
                <a:ea typeface="Arial" charset="0"/>
                <a:cs typeface="Arial" charset="0"/>
              </a:rPr>
              <a:t> </a:t>
            </a:r>
            <a:r>
              <a:rPr lang="en-US" altLang="x-none" b="1" i="1" dirty="0" err="1">
                <a:ea typeface="Arial" charset="0"/>
                <a:cs typeface="Arial" charset="0"/>
              </a:rPr>
              <a:t>ar</a:t>
            </a:r>
            <a:r>
              <a:rPr lang="en-US" altLang="x-none" b="1" i="1" dirty="0">
                <a:ea typeface="Arial" charset="0"/>
                <a:cs typeface="Arial" charset="0"/>
              </a:rPr>
              <a:t> </a:t>
            </a:r>
            <a:r>
              <a:rPr lang="en-US" altLang="x-none" b="1" i="1" dirty="0" err="1">
                <a:ea typeface="Arial" charset="0"/>
                <a:cs typeface="Arial" charset="0"/>
              </a:rPr>
              <a:t>kitokį</a:t>
            </a:r>
            <a:r>
              <a:rPr lang="en-US" altLang="x-none" b="1" i="1" dirty="0">
                <a:ea typeface="Arial" charset="0"/>
                <a:cs typeface="Arial" charset="0"/>
              </a:rPr>
              <a:t> </a:t>
            </a:r>
            <a:r>
              <a:rPr lang="en-US" altLang="x-none" b="1" i="1" dirty="0" err="1">
                <a:ea typeface="Arial" charset="0"/>
                <a:cs typeface="Arial" charset="0"/>
              </a:rPr>
              <a:t>konsolidavimą</a:t>
            </a:r>
            <a:r>
              <a:rPr lang="en-US" altLang="x-none" b="1" i="1" dirty="0">
                <a:ea typeface="Arial" charset="0"/>
                <a:cs typeface="Arial" charset="0"/>
              </a:rPr>
              <a:t>.</a:t>
            </a:r>
            <a:r>
              <a:rPr lang="en-US" altLang="x-none" i="1" dirty="0">
                <a:ea typeface="Arial" charset="0"/>
                <a:cs typeface="Arial" charset="0"/>
              </a:rPr>
              <a:t> </a:t>
            </a:r>
            <a:r>
              <a:rPr lang="en-US" altLang="x-none" i="1" dirty="0" err="1">
                <a:ea typeface="Arial" charset="0"/>
                <a:cs typeface="Arial" charset="0"/>
              </a:rPr>
              <a:t>Dideli</a:t>
            </a:r>
            <a:r>
              <a:rPr lang="en-US" altLang="x-none" i="1" dirty="0">
                <a:ea typeface="Arial" charset="0"/>
                <a:cs typeface="Arial" charset="0"/>
              </a:rPr>
              <a:t> </a:t>
            </a:r>
            <a:r>
              <a:rPr lang="en-US" altLang="x-none" i="1" dirty="0" err="1">
                <a:ea typeface="Arial" charset="0"/>
                <a:cs typeface="Arial" charset="0"/>
              </a:rPr>
              <a:t>investuotojai</a:t>
            </a:r>
            <a:r>
              <a:rPr lang="en-US" altLang="x-none" i="1" dirty="0">
                <a:ea typeface="Arial" charset="0"/>
                <a:cs typeface="Arial" charset="0"/>
              </a:rPr>
              <a:t> </a:t>
            </a:r>
            <a:r>
              <a:rPr lang="en-US" altLang="x-none" i="1" dirty="0" err="1">
                <a:ea typeface="Arial" charset="0"/>
                <a:cs typeface="Arial" charset="0"/>
              </a:rPr>
              <a:t>norėtų</a:t>
            </a:r>
            <a:r>
              <a:rPr lang="en-US" altLang="x-none" i="1" dirty="0">
                <a:ea typeface="Arial" charset="0"/>
                <a:cs typeface="Arial" charset="0"/>
              </a:rPr>
              <a:t> </a:t>
            </a:r>
            <a:r>
              <a:rPr lang="en-US" altLang="x-none" i="1" dirty="0" err="1">
                <a:ea typeface="Arial" charset="0"/>
                <a:cs typeface="Arial" charset="0"/>
              </a:rPr>
              <a:t>kalbėti</a:t>
            </a:r>
            <a:r>
              <a:rPr lang="en-US" altLang="x-none" i="1" dirty="0">
                <a:ea typeface="Arial" charset="0"/>
                <a:cs typeface="Arial" charset="0"/>
              </a:rPr>
              <a:t> ne </a:t>
            </a:r>
            <a:r>
              <a:rPr lang="en-US" altLang="x-none" i="1" dirty="0" err="1">
                <a:ea typeface="Arial" charset="0"/>
                <a:cs typeface="Arial" charset="0"/>
              </a:rPr>
              <a:t>su</a:t>
            </a:r>
            <a:r>
              <a:rPr lang="en-US" altLang="x-none" i="1" dirty="0">
                <a:ea typeface="Arial" charset="0"/>
                <a:cs typeface="Arial" charset="0"/>
              </a:rPr>
              <a:t> 100 </a:t>
            </a:r>
            <a:r>
              <a:rPr lang="en-US" altLang="x-none" i="1" dirty="0" err="1">
                <a:ea typeface="Arial" charset="0"/>
                <a:cs typeface="Arial" charset="0"/>
              </a:rPr>
              <a:t>ar</a:t>
            </a:r>
            <a:r>
              <a:rPr lang="en-US" altLang="x-none" i="1" dirty="0">
                <a:ea typeface="Arial" charset="0"/>
                <a:cs typeface="Arial" charset="0"/>
              </a:rPr>
              <a:t> 90 </a:t>
            </a:r>
            <a:r>
              <a:rPr lang="en-US" altLang="x-none" i="1" dirty="0" err="1">
                <a:ea typeface="Arial" charset="0"/>
                <a:cs typeface="Arial" charset="0"/>
              </a:rPr>
              <a:t>tiekėjų</a:t>
            </a:r>
            <a:r>
              <a:rPr lang="en-US" altLang="x-none" i="1" dirty="0">
                <a:ea typeface="Arial" charset="0"/>
                <a:cs typeface="Arial" charset="0"/>
              </a:rPr>
              <a:t>, bet </a:t>
            </a:r>
            <a:r>
              <a:rPr lang="en-US" altLang="x-none" b="1" i="1" dirty="0" err="1">
                <a:ea typeface="Arial" charset="0"/>
                <a:cs typeface="Arial" charset="0"/>
              </a:rPr>
              <a:t>su</a:t>
            </a:r>
            <a:r>
              <a:rPr lang="en-US" altLang="x-none" b="1" i="1" dirty="0">
                <a:ea typeface="Arial" charset="0"/>
                <a:cs typeface="Arial" charset="0"/>
              </a:rPr>
              <a:t> </a:t>
            </a:r>
            <a:r>
              <a:rPr lang="en-US" altLang="x-none" b="1" i="1" dirty="0" err="1">
                <a:ea typeface="Arial" charset="0"/>
                <a:cs typeface="Arial" charset="0"/>
              </a:rPr>
              <a:t>vienu</a:t>
            </a:r>
            <a:r>
              <a:rPr lang="en-US" altLang="x-none" b="1" i="1" dirty="0">
                <a:ea typeface="Arial" charset="0"/>
                <a:cs typeface="Arial" charset="0"/>
              </a:rPr>
              <a:t> </a:t>
            </a:r>
            <a:r>
              <a:rPr lang="en-US" altLang="x-none" b="1" i="1" dirty="0" err="1">
                <a:ea typeface="Arial" charset="0"/>
                <a:cs typeface="Arial" charset="0"/>
              </a:rPr>
              <a:t>dariniu</a:t>
            </a:r>
            <a:r>
              <a:rPr lang="en-US" altLang="x-none" b="1" i="1" dirty="0">
                <a:ea typeface="Arial" charset="0"/>
                <a:cs typeface="Arial" charset="0"/>
              </a:rPr>
              <a:t>,</a:t>
            </a:r>
            <a:r>
              <a:rPr lang="en-US" altLang="x-none" i="1" dirty="0">
                <a:ea typeface="Arial" charset="0"/>
                <a:cs typeface="Arial" charset="0"/>
              </a:rPr>
              <a:t> kuris </a:t>
            </a:r>
            <a:r>
              <a:rPr lang="en-US" altLang="x-none" i="1" dirty="0" err="1">
                <a:ea typeface="Arial" charset="0"/>
                <a:cs typeface="Arial" charset="0"/>
              </a:rPr>
              <a:t>galėtų</a:t>
            </a:r>
            <a:r>
              <a:rPr lang="en-US" altLang="x-none" i="1" dirty="0">
                <a:ea typeface="Arial" charset="0"/>
                <a:cs typeface="Arial" charset="0"/>
              </a:rPr>
              <a:t> </a:t>
            </a:r>
            <a:r>
              <a:rPr lang="en-US" altLang="x-none" i="1" dirty="0" err="1">
                <a:ea typeface="Arial" charset="0"/>
                <a:cs typeface="Arial" charset="0"/>
              </a:rPr>
              <a:t>prisiimti</a:t>
            </a:r>
            <a:r>
              <a:rPr lang="en-US" altLang="x-none" i="1" dirty="0">
                <a:ea typeface="Arial" charset="0"/>
                <a:cs typeface="Arial" charset="0"/>
              </a:rPr>
              <a:t> </a:t>
            </a:r>
            <a:r>
              <a:rPr lang="en-US" altLang="x-none" i="1" dirty="0" err="1">
                <a:ea typeface="Arial" charset="0"/>
                <a:cs typeface="Arial" charset="0"/>
              </a:rPr>
              <a:t>įsipareigojimus</a:t>
            </a:r>
            <a:r>
              <a:rPr lang="en-US" altLang="x-none" i="1" dirty="0">
                <a:ea typeface="Arial" charset="0"/>
                <a:cs typeface="Arial" charset="0"/>
              </a:rPr>
              <a:t> </a:t>
            </a:r>
            <a:r>
              <a:rPr lang="en-US" altLang="x-none" i="1" dirty="0" err="1">
                <a:ea typeface="Arial" charset="0"/>
                <a:cs typeface="Arial" charset="0"/>
              </a:rPr>
              <a:t>ir</a:t>
            </a:r>
            <a:r>
              <a:rPr lang="en-US" altLang="x-none" i="1" dirty="0">
                <a:ea typeface="Arial" charset="0"/>
                <a:cs typeface="Arial" charset="0"/>
              </a:rPr>
              <a:t> </a:t>
            </a:r>
            <a:r>
              <a:rPr lang="en-US" altLang="x-none" i="1" dirty="0" err="1">
                <a:ea typeface="Arial" charset="0"/>
                <a:cs typeface="Arial" charset="0"/>
              </a:rPr>
              <a:t>pasirašyti</a:t>
            </a:r>
            <a:r>
              <a:rPr lang="en-US" altLang="x-none" i="1" dirty="0">
                <a:ea typeface="Arial" charset="0"/>
                <a:cs typeface="Arial" charset="0"/>
              </a:rPr>
              <a:t> </a:t>
            </a:r>
            <a:r>
              <a:rPr lang="en-US" altLang="x-none" i="1" dirty="0" err="1">
                <a:ea typeface="Arial" charset="0"/>
                <a:cs typeface="Arial" charset="0"/>
              </a:rPr>
              <a:t>tiekimo</a:t>
            </a:r>
            <a:r>
              <a:rPr lang="en-US" altLang="x-none" i="1" dirty="0">
                <a:ea typeface="Arial" charset="0"/>
                <a:cs typeface="Arial" charset="0"/>
              </a:rPr>
              <a:t> </a:t>
            </a:r>
            <a:r>
              <a:rPr lang="en-US" altLang="x-none" i="1" dirty="0" err="1">
                <a:ea typeface="Arial" charset="0"/>
                <a:cs typeface="Arial" charset="0"/>
              </a:rPr>
              <a:t>kontraktus</a:t>
            </a:r>
            <a:r>
              <a:rPr lang="en-US" altLang="x-none" i="1" dirty="0">
                <a:ea typeface="Arial" charset="0"/>
                <a:cs typeface="Arial" charset="0"/>
              </a:rPr>
              <a:t>.“ </a:t>
            </a:r>
          </a:p>
          <a:p>
            <a:pPr marL="0" indent="0">
              <a:buFont typeface="Arial" charset="0"/>
              <a:buNone/>
            </a:pPr>
            <a:endParaRPr lang="en-US" altLang="x-none" i="1" dirty="0">
              <a:ea typeface="Arial" charset="0"/>
              <a:cs typeface="Arial" charset="0"/>
            </a:endParaRPr>
          </a:p>
          <a:p>
            <a:pPr marL="0" indent="0">
              <a:buFont typeface="Arial" charset="0"/>
              <a:buNone/>
            </a:pPr>
            <a:r>
              <a:rPr lang="en-US" altLang="x-none" i="1" dirty="0" err="1">
                <a:ea typeface="Arial" charset="0"/>
                <a:cs typeface="Arial" charset="0"/>
              </a:rPr>
              <a:t>Gedimino</a:t>
            </a:r>
            <a:r>
              <a:rPr lang="en-US" altLang="x-none" i="1" dirty="0">
                <a:ea typeface="Arial" charset="0"/>
                <a:cs typeface="Arial" charset="0"/>
              </a:rPr>
              <a:t> </a:t>
            </a:r>
            <a:r>
              <a:rPr lang="en-US" altLang="x-none" i="1" dirty="0" err="1">
                <a:ea typeface="Arial" charset="0"/>
                <a:cs typeface="Arial" charset="0"/>
              </a:rPr>
              <a:t>Kirkilo</a:t>
            </a:r>
            <a:r>
              <a:rPr lang="en-US" altLang="x-none" i="1" dirty="0">
                <a:ea typeface="Arial" charset="0"/>
                <a:cs typeface="Arial" charset="0"/>
              </a:rPr>
              <a:t> </a:t>
            </a:r>
            <a:r>
              <a:rPr lang="en-US" altLang="x-none" i="1" dirty="0" err="1">
                <a:ea typeface="Arial" charset="0"/>
                <a:cs typeface="Arial" charset="0"/>
              </a:rPr>
              <a:t>patarėjas</a:t>
            </a:r>
            <a:r>
              <a:rPr lang="en-US" altLang="x-none" i="1" dirty="0">
                <a:ea typeface="Arial" charset="0"/>
                <a:cs typeface="Arial" charset="0"/>
              </a:rPr>
              <a:t> </a:t>
            </a:r>
            <a:br>
              <a:rPr lang="en-US" altLang="x-none" i="1" dirty="0">
                <a:ea typeface="Arial" charset="0"/>
                <a:cs typeface="Arial" charset="0"/>
              </a:rPr>
            </a:br>
            <a:r>
              <a:rPr lang="en-US" altLang="x-none" i="1" dirty="0">
                <a:ea typeface="Arial" charset="0"/>
                <a:cs typeface="Arial" charset="0"/>
              </a:rPr>
              <a:t>Mantas Nocius</a:t>
            </a:r>
            <a:r>
              <a:rPr lang="en-US" altLang="x-none" dirty="0">
                <a:ea typeface="Arial" charset="0"/>
                <a:cs typeface="Arial" charset="0"/>
              </a:rPr>
              <a:t/>
            </a:r>
            <a:br>
              <a:rPr lang="en-US" altLang="x-none" dirty="0">
                <a:ea typeface="Arial" charset="0"/>
                <a:cs typeface="Arial" charset="0"/>
              </a:rPr>
            </a:br>
            <a:r>
              <a:rPr lang="en-US" altLang="x-none" dirty="0">
                <a:ea typeface="Arial" charset="0"/>
                <a:cs typeface="Arial" charset="0"/>
              </a:rPr>
              <a:t/>
            </a:r>
            <a:br>
              <a:rPr lang="en-US" altLang="x-none" dirty="0">
                <a:ea typeface="Arial" charset="0"/>
                <a:cs typeface="Arial" charset="0"/>
              </a:rPr>
            </a:br>
            <a:r>
              <a:rPr lang="en-US" altLang="x-none" i="1" dirty="0">
                <a:ea typeface="Arial" charset="0"/>
                <a:cs typeface="Arial" charset="0"/>
              </a:rPr>
              <a:t> (DELFI, 2008)</a:t>
            </a:r>
          </a:p>
          <a:p>
            <a:pPr marL="0" indent="0"/>
            <a:endParaRPr lang="en-US" altLang="x-none" i="1" dirty="0"/>
          </a:p>
        </p:txBody>
      </p:sp>
      <p:pic>
        <p:nvPicPr>
          <p:cNvPr id="286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1338" y="3095625"/>
            <a:ext cx="3995737"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97449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00225" y="185738"/>
            <a:ext cx="8732838" cy="6550025"/>
          </a:xfrm>
        </p:spPr>
      </p:pic>
    </p:spTree>
    <p:extLst>
      <p:ext uri="{BB962C8B-B14F-4D97-AF65-F5344CB8AC3E}">
        <p14:creationId xmlns:p14="http://schemas.microsoft.com/office/powerpoint/2010/main" val="141074210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168275"/>
            <a:ext cx="11558588" cy="1325563"/>
          </a:xfrm>
        </p:spPr>
        <p:txBody>
          <a:bodyPr>
            <a:normAutofit fontScale="90000"/>
          </a:bodyPr>
          <a:lstStyle/>
          <a:p>
            <a:pPr algn="ctr"/>
            <a:r>
              <a:rPr lang="en-US" altLang="x-none" sz="4000" b="1"/>
              <a:t/>
            </a:r>
            <a:br>
              <a:rPr lang="en-US" altLang="x-none" sz="4000" b="1"/>
            </a:br>
            <a:r>
              <a:rPr lang="en-US" altLang="x-none" sz="2800">
                <a:latin typeface="Arial" charset="0"/>
                <a:ea typeface="Arial" charset="0"/>
                <a:cs typeface="Arial" charset="0"/>
              </a:rPr>
              <a:t/>
            </a:r>
            <a:br>
              <a:rPr lang="en-US" altLang="x-none" sz="2800">
                <a:latin typeface="Arial" charset="0"/>
                <a:ea typeface="Arial" charset="0"/>
                <a:cs typeface="Arial" charset="0"/>
              </a:rPr>
            </a:br>
            <a:r>
              <a:rPr lang="en-US" altLang="x-none" sz="2800">
                <a:latin typeface="Arial" charset="0"/>
                <a:ea typeface="Arial" charset="0"/>
                <a:cs typeface="Arial" charset="0"/>
              </a:rPr>
              <a:t>Kas augančiai IKEA korporacijai su 400 baldų parduotuvių garantuos </a:t>
            </a:r>
            <a:br>
              <a:rPr lang="en-US" altLang="x-none" sz="2800">
                <a:latin typeface="Arial" charset="0"/>
                <a:ea typeface="Arial" charset="0"/>
                <a:cs typeface="Arial" charset="0"/>
              </a:rPr>
            </a:br>
            <a:r>
              <a:rPr lang="en-US" altLang="x-none" sz="2800">
                <a:latin typeface="Arial" charset="0"/>
                <a:ea typeface="Arial" charset="0"/>
                <a:cs typeface="Arial" charset="0"/>
              </a:rPr>
              <a:t>reikiamą kiekį ir žemą kainą? </a:t>
            </a:r>
            <a:br>
              <a:rPr lang="en-US" altLang="x-none" sz="2800">
                <a:latin typeface="Arial" charset="0"/>
                <a:ea typeface="Arial" charset="0"/>
                <a:cs typeface="Arial" charset="0"/>
              </a:rPr>
            </a:br>
            <a:endParaRPr lang="en-US" altLang="x-none" sz="2800">
              <a:latin typeface="Arial" charset="0"/>
              <a:ea typeface="Arial" charset="0"/>
              <a:cs typeface="Arial" charset="0"/>
            </a:endParaRPr>
          </a:p>
        </p:txBody>
      </p:sp>
      <p:pic>
        <p:nvPicPr>
          <p:cNvPr id="3072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87663" y="1743075"/>
            <a:ext cx="6238875" cy="4908550"/>
          </a:xfrm>
        </p:spPr>
      </p:pic>
    </p:spTree>
    <p:extLst>
      <p:ext uri="{BB962C8B-B14F-4D97-AF65-F5344CB8AC3E}">
        <p14:creationId xmlns:p14="http://schemas.microsoft.com/office/powerpoint/2010/main" val="21231126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412750" y="0"/>
            <a:ext cx="11636375" cy="4351338"/>
          </a:xfrm>
        </p:spPr>
        <p:txBody>
          <a:bodyPr/>
          <a:lstStyle/>
          <a:p>
            <a:pPr marL="0" indent="0">
              <a:buFont typeface="Arial" charset="0"/>
              <a:buNone/>
            </a:pPr>
            <a:endParaRPr lang="en-US" altLang="x-none"/>
          </a:p>
          <a:p>
            <a:pPr marL="0" indent="0" algn="ctr">
              <a:buFont typeface="Arial" charset="0"/>
              <a:buNone/>
            </a:pPr>
            <a:r>
              <a:rPr lang="en-US" altLang="x-none">
                <a:latin typeface="Arial" charset="0"/>
                <a:ea typeface="Arial" charset="0"/>
                <a:cs typeface="Arial" charset="0"/>
              </a:rPr>
              <a:t>„IKEA“ gaminančios </a:t>
            </a:r>
            <a:r>
              <a:rPr lang="en-US" altLang="x-none" b="1">
                <a:latin typeface="Arial" charset="0"/>
                <a:ea typeface="Arial" charset="0"/>
                <a:cs typeface="Arial" charset="0"/>
              </a:rPr>
              <a:t>Lietuvos bendrovės</a:t>
            </a:r>
            <a:r>
              <a:rPr lang="en-US" altLang="x-none">
                <a:latin typeface="Arial" charset="0"/>
                <a:ea typeface="Arial" charset="0"/>
                <a:cs typeface="Arial" charset="0"/>
              </a:rPr>
              <a:t> </a:t>
            </a:r>
            <a:r>
              <a:rPr lang="en-US" altLang="x-none" b="1">
                <a:latin typeface="Arial" charset="0"/>
                <a:ea typeface="Arial" charset="0"/>
                <a:cs typeface="Arial" charset="0"/>
              </a:rPr>
              <a:t>didžiausių tiekėjų sąraše pernai pakilo į 4 vietą </a:t>
            </a:r>
            <a:r>
              <a:rPr lang="en-US" altLang="x-none">
                <a:latin typeface="Arial" charset="0"/>
                <a:ea typeface="Arial" charset="0"/>
                <a:cs typeface="Arial" charset="0"/>
              </a:rPr>
              <a:t>ir aplenkė pačių švedų gamintojus. </a:t>
            </a:r>
          </a:p>
          <a:p>
            <a:pPr marL="0" indent="0" algn="ctr">
              <a:buFont typeface="Arial" charset="0"/>
              <a:buNone/>
            </a:pPr>
            <a:r>
              <a:rPr lang="en-US" altLang="x-none">
                <a:latin typeface="Arial" charset="0"/>
                <a:ea typeface="Arial" charset="0"/>
                <a:cs typeface="Arial" charset="0"/>
              </a:rPr>
              <a:t>(2018 vasaris, LRT)</a:t>
            </a:r>
            <a:r>
              <a:rPr lang="en-US" altLang="x-none"/>
              <a:t/>
            </a:r>
            <a:br>
              <a:rPr lang="en-US" altLang="x-none"/>
            </a:br>
            <a:r>
              <a:rPr lang="en-US" altLang="x-none"/>
              <a:t/>
            </a:r>
            <a:br>
              <a:rPr lang="en-US" altLang="x-none"/>
            </a:br>
            <a:endParaRPr lang="en-US" altLang="x-none"/>
          </a:p>
        </p:txBody>
      </p:sp>
      <p:pic>
        <p:nvPicPr>
          <p:cNvPr id="3174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3450" y="1987550"/>
            <a:ext cx="7785100" cy="47275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23168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6938" y="366713"/>
            <a:ext cx="11125200" cy="6197600"/>
          </a:xfrm>
        </p:spPr>
        <p:txBody>
          <a:bodyPr>
            <a:normAutofit/>
          </a:bodyPr>
          <a:lstStyle/>
          <a:p>
            <a:pPr marL="0" indent="0">
              <a:buFont typeface="Arial" charset="0"/>
              <a:buNone/>
            </a:pPr>
            <a:endParaRPr lang="en-US" altLang="x-none">
              <a:latin typeface="Arial" charset="0"/>
              <a:ea typeface="Arial" charset="0"/>
              <a:cs typeface="Arial" charset="0"/>
            </a:endParaRPr>
          </a:p>
          <a:p>
            <a:pPr marL="0" indent="0">
              <a:buFont typeface="Arial" charset="0"/>
              <a:buNone/>
            </a:pPr>
            <a:r>
              <a:rPr lang="en-US" altLang="x-none" i="1">
                <a:latin typeface="Arial" charset="0"/>
                <a:ea typeface="Arial" charset="0"/>
                <a:cs typeface="Arial" charset="0"/>
              </a:rPr>
              <a:t>„Esame “IKEA” partneriai, judame tomis pačiomis kryptimis kaip ir šis koncernas” (2013, Veidas)</a:t>
            </a:r>
          </a:p>
          <a:p>
            <a:pPr marL="0" indent="0">
              <a:buFont typeface="Arial" charset="0"/>
              <a:buNone/>
            </a:pPr>
            <a:endParaRPr lang="en-US" altLang="x-none">
              <a:latin typeface="Arial" charset="0"/>
              <a:ea typeface="Arial" charset="0"/>
              <a:cs typeface="Arial" charset="0"/>
            </a:endParaRPr>
          </a:p>
          <a:p>
            <a:pPr marL="0" indent="0">
              <a:buFont typeface="Arial" charset="0"/>
              <a:buNone/>
            </a:pPr>
            <a:endParaRPr lang="en-US" altLang="x-none">
              <a:latin typeface="Arial" charset="0"/>
              <a:ea typeface="Arial" charset="0"/>
              <a:cs typeface="Arial" charset="0"/>
            </a:endParaRPr>
          </a:p>
          <a:p>
            <a:pPr marL="0" indent="0">
              <a:buFont typeface="Arial" charset="0"/>
              <a:buNone/>
            </a:pPr>
            <a:endParaRPr lang="en-US" altLang="x-none">
              <a:latin typeface="Arial" charset="0"/>
              <a:ea typeface="Arial" charset="0"/>
              <a:cs typeface="Arial" charset="0"/>
            </a:endParaRPr>
          </a:p>
          <a:p>
            <a:pPr marL="0" indent="0">
              <a:buFont typeface="Arial" charset="0"/>
              <a:buNone/>
            </a:pPr>
            <a:endParaRPr lang="en-US" altLang="x-none">
              <a:latin typeface="Arial" charset="0"/>
              <a:ea typeface="Arial" charset="0"/>
              <a:cs typeface="Arial" charset="0"/>
            </a:endParaRPr>
          </a:p>
          <a:p>
            <a:pPr marL="0" indent="0">
              <a:buFont typeface="Arial" charset="0"/>
              <a:buNone/>
            </a:pPr>
            <a:endParaRPr lang="en-US" altLang="x-none">
              <a:latin typeface="Arial" charset="0"/>
              <a:ea typeface="Arial" charset="0"/>
              <a:cs typeface="Arial" charset="0"/>
            </a:endParaRPr>
          </a:p>
          <a:p>
            <a:pPr marL="0" indent="0">
              <a:buFont typeface="Arial" charset="0"/>
              <a:buNone/>
            </a:pPr>
            <a:endParaRPr lang="en-US" altLang="x-none">
              <a:latin typeface="Arial" charset="0"/>
              <a:ea typeface="Arial" charset="0"/>
              <a:cs typeface="Arial" charset="0"/>
            </a:endParaRPr>
          </a:p>
          <a:p>
            <a:pPr marL="0" indent="0"/>
            <a:endParaRPr lang="en-US" altLang="x-none">
              <a:latin typeface="Arial" charset="0"/>
              <a:ea typeface="Arial" charset="0"/>
              <a:cs typeface="Arial" charset="0"/>
            </a:endParaRPr>
          </a:p>
        </p:txBody>
      </p:sp>
      <p:pic>
        <p:nvPicPr>
          <p:cNvPr id="3277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7350" y="1792288"/>
            <a:ext cx="6453188"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7"/>
          <p:cNvSpPr txBox="1">
            <a:spLocks noChangeArrowheads="1"/>
          </p:cNvSpPr>
          <p:nvPr/>
        </p:nvSpPr>
        <p:spPr bwMode="auto">
          <a:xfrm>
            <a:off x="1112838" y="2179638"/>
            <a:ext cx="37258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x-none" sz="2400">
                <a:latin typeface="Arial" charset="0"/>
                <a:ea typeface="Arial" charset="0"/>
                <a:cs typeface="Arial" charset="0"/>
              </a:rPr>
              <a:t>Sigitas PAULAUSKAS, </a:t>
            </a:r>
            <a:br>
              <a:rPr lang="en-US" altLang="x-none" sz="2400">
                <a:latin typeface="Arial" charset="0"/>
                <a:ea typeface="Arial" charset="0"/>
                <a:cs typeface="Arial" charset="0"/>
              </a:rPr>
            </a:br>
            <a:r>
              <a:rPr lang="en-US" altLang="x-none" sz="2400">
                <a:latin typeface="Arial" charset="0"/>
                <a:ea typeface="Arial" charset="0"/>
                <a:cs typeface="Arial" charset="0"/>
              </a:rPr>
              <a:t>Vakarų mediena (VMG)</a:t>
            </a:r>
          </a:p>
          <a:p>
            <a:pPr eaLnBrk="1" hangingPunct="1"/>
            <a:endParaRPr lang="en-US" altLang="x-none"/>
          </a:p>
        </p:txBody>
      </p:sp>
    </p:spTree>
    <p:extLst>
      <p:ext uri="{BB962C8B-B14F-4D97-AF65-F5344CB8AC3E}">
        <p14:creationId xmlns:p14="http://schemas.microsoft.com/office/powerpoint/2010/main" val="115583951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7500" y="1057275"/>
            <a:ext cx="11557000" cy="4710113"/>
          </a:xfrm>
        </p:spPr>
      </p:pic>
    </p:spTree>
    <p:extLst>
      <p:ext uri="{BB962C8B-B14F-4D97-AF65-F5344CB8AC3E}">
        <p14:creationId xmlns:p14="http://schemas.microsoft.com/office/powerpoint/2010/main" val="57691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Kas </a:t>
            </a:r>
            <a:r>
              <a:rPr lang="en-US" dirty="0" err="1" smtClean="0"/>
              <a:t>skirsto</a:t>
            </a:r>
            <a:r>
              <a:rPr lang="en-US" dirty="0" smtClean="0"/>
              <a:t> </a:t>
            </a:r>
            <a:r>
              <a:rPr lang="en-US" dirty="0" err="1" smtClean="0"/>
              <a:t>miškus</a:t>
            </a:r>
            <a:r>
              <a:rPr lang="en-US" dirty="0" smtClean="0"/>
              <a:t> </a:t>
            </a:r>
            <a:r>
              <a:rPr lang="en-US" dirty="0" err="1" smtClean="0"/>
              <a:t>į</a:t>
            </a:r>
            <a:r>
              <a:rPr lang="en-US" dirty="0" smtClean="0"/>
              <a:t> </a:t>
            </a:r>
            <a:r>
              <a:rPr lang="en-US" dirty="0" err="1" smtClean="0"/>
              <a:t>grupes</a:t>
            </a:r>
            <a:r>
              <a:rPr lang="en-US" dirty="0" smtClean="0"/>
              <a:t>?</a:t>
            </a:r>
            <a:endParaRPr lang="en-US" dirty="0"/>
          </a:p>
        </p:txBody>
      </p:sp>
      <p:sp>
        <p:nvSpPr>
          <p:cNvPr id="3" name="Content Placeholder 2"/>
          <p:cNvSpPr>
            <a:spLocks noGrp="1"/>
          </p:cNvSpPr>
          <p:nvPr>
            <p:ph idx="1"/>
          </p:nvPr>
        </p:nvSpPr>
        <p:spPr>
          <a:xfrm>
            <a:off x="838200" y="2220072"/>
            <a:ext cx="10515600" cy="4351338"/>
          </a:xfrm>
        </p:spPr>
        <p:txBody>
          <a:bodyPr/>
          <a:lstStyle/>
          <a:p>
            <a:pPr marL="0" indent="0">
              <a:buNone/>
            </a:pPr>
            <a:r>
              <a:rPr lang="en-US" dirty="0" smtClean="0"/>
              <a:t> 2015 m. </a:t>
            </a:r>
            <a:r>
              <a:rPr lang="en-US" dirty="0" err="1" smtClean="0"/>
              <a:t>buvo</a:t>
            </a:r>
            <a:r>
              <a:rPr lang="en-US" dirty="0" smtClean="0"/>
              <a:t> </a:t>
            </a:r>
            <a:r>
              <a:rPr lang="en-US" dirty="0" err="1" smtClean="0"/>
              <a:t>pagreitintos</a:t>
            </a:r>
            <a:r>
              <a:rPr lang="en-US" dirty="0" smtClean="0"/>
              <a:t> </a:t>
            </a:r>
            <a:r>
              <a:rPr lang="en-US" dirty="0" err="1"/>
              <a:t>miškų</a:t>
            </a:r>
            <a:r>
              <a:rPr lang="en-US" dirty="0"/>
              <a:t> </a:t>
            </a:r>
            <a:r>
              <a:rPr lang="en-US" dirty="0" err="1"/>
              <a:t>priskyrimo</a:t>
            </a:r>
            <a:r>
              <a:rPr lang="en-US" dirty="0"/>
              <a:t> </a:t>
            </a:r>
            <a:r>
              <a:rPr lang="en-US" dirty="0" err="1"/>
              <a:t>miškų</a:t>
            </a:r>
            <a:r>
              <a:rPr lang="en-US" dirty="0"/>
              <a:t> </a:t>
            </a:r>
            <a:r>
              <a:rPr lang="en-US" dirty="0" err="1"/>
              <a:t>grupėms</a:t>
            </a:r>
            <a:r>
              <a:rPr lang="en-US" dirty="0"/>
              <a:t> </a:t>
            </a:r>
            <a:r>
              <a:rPr lang="en-US" dirty="0" err="1"/>
              <a:t>procedūros</a:t>
            </a:r>
            <a:r>
              <a:rPr lang="en-US" dirty="0" smtClean="0"/>
              <a:t>.</a:t>
            </a:r>
            <a:br>
              <a:rPr lang="en-US" dirty="0" smtClean="0"/>
            </a:br>
            <a:endParaRPr lang="en-US" dirty="0" smtClean="0"/>
          </a:p>
          <a:p>
            <a:pPr marL="0" indent="0">
              <a:buNone/>
            </a:pPr>
            <a:r>
              <a:rPr lang="en-US" dirty="0" smtClean="0"/>
              <a:t>“</a:t>
            </a:r>
            <a:r>
              <a:rPr lang="en-US" dirty="0" err="1" smtClean="0"/>
              <a:t>Atsisakius</a:t>
            </a:r>
            <a:r>
              <a:rPr lang="en-US" dirty="0" smtClean="0"/>
              <a:t> </a:t>
            </a:r>
            <a:r>
              <a:rPr lang="en-US" dirty="0" err="1"/>
              <a:t>perteklinių</a:t>
            </a:r>
            <a:r>
              <a:rPr lang="en-US" dirty="0"/>
              <a:t> </a:t>
            </a:r>
            <a:r>
              <a:rPr lang="en-US" dirty="0" err="1"/>
              <a:t>procedūrų</a:t>
            </a:r>
            <a:r>
              <a:rPr lang="en-US" dirty="0"/>
              <a:t> </a:t>
            </a:r>
            <a:r>
              <a:rPr lang="en-US" dirty="0" err="1"/>
              <a:t>ir</a:t>
            </a:r>
            <a:r>
              <a:rPr lang="en-US" dirty="0"/>
              <a:t> </a:t>
            </a:r>
            <a:r>
              <a:rPr lang="en-US" b="1" dirty="0" err="1"/>
              <a:t>suteikus</a:t>
            </a:r>
            <a:r>
              <a:rPr lang="en-US" dirty="0"/>
              <a:t> </a:t>
            </a:r>
            <a:r>
              <a:rPr lang="en-US" b="1" dirty="0" err="1"/>
              <a:t>Aplinkos</a:t>
            </a:r>
            <a:r>
              <a:rPr lang="en-US" b="1" dirty="0"/>
              <a:t> </a:t>
            </a:r>
            <a:r>
              <a:rPr lang="en-US" b="1" dirty="0" err="1"/>
              <a:t>ministerijai</a:t>
            </a:r>
            <a:r>
              <a:rPr lang="en-US" b="1" dirty="0"/>
              <a:t> </a:t>
            </a:r>
            <a:r>
              <a:rPr lang="en-US" b="1" dirty="0" err="1"/>
              <a:t>teisę</a:t>
            </a:r>
            <a:r>
              <a:rPr lang="en-US" b="1" dirty="0"/>
              <a:t> </a:t>
            </a:r>
            <a:r>
              <a:rPr lang="en-US" b="1" dirty="0" err="1"/>
              <a:t>priskirti</a:t>
            </a:r>
            <a:r>
              <a:rPr lang="en-US" b="1" dirty="0"/>
              <a:t> </a:t>
            </a:r>
            <a:r>
              <a:rPr lang="en-US" b="1" dirty="0" err="1"/>
              <a:t>miškus</a:t>
            </a:r>
            <a:r>
              <a:rPr lang="en-US" b="1" dirty="0"/>
              <a:t> </a:t>
            </a:r>
            <a:r>
              <a:rPr lang="en-US" b="1" dirty="0" err="1"/>
              <a:t>miškų</a:t>
            </a:r>
            <a:r>
              <a:rPr lang="en-US" b="1" dirty="0"/>
              <a:t> </a:t>
            </a:r>
            <a:r>
              <a:rPr lang="en-US" b="1" dirty="0" err="1"/>
              <a:t>grupėms</a:t>
            </a:r>
            <a:r>
              <a:rPr lang="en-US" dirty="0"/>
              <a:t>, </a:t>
            </a:r>
            <a:r>
              <a:rPr lang="en-US" dirty="0" err="1"/>
              <a:t>iki</a:t>
            </a:r>
            <a:r>
              <a:rPr lang="en-US" dirty="0"/>
              <a:t> </a:t>
            </a:r>
            <a:r>
              <a:rPr lang="en-US" dirty="0" err="1"/>
              <a:t>šiol</a:t>
            </a:r>
            <a:r>
              <a:rPr lang="en-US" dirty="0"/>
              <a:t> </a:t>
            </a:r>
            <a:r>
              <a:rPr lang="en-US" dirty="0" err="1"/>
              <a:t>daugiau</a:t>
            </a:r>
            <a:r>
              <a:rPr lang="en-US" dirty="0"/>
              <a:t> </a:t>
            </a:r>
            <a:r>
              <a:rPr lang="en-US" dirty="0" err="1"/>
              <a:t>kaip</a:t>
            </a:r>
            <a:r>
              <a:rPr lang="en-US" dirty="0"/>
              <a:t> </a:t>
            </a:r>
            <a:r>
              <a:rPr lang="en-US" dirty="0" err="1"/>
              <a:t>metus</a:t>
            </a:r>
            <a:r>
              <a:rPr lang="en-US" dirty="0"/>
              <a:t> </a:t>
            </a:r>
            <a:r>
              <a:rPr lang="en-US" dirty="0" err="1"/>
              <a:t>trukęs</a:t>
            </a:r>
            <a:r>
              <a:rPr lang="en-US" dirty="0"/>
              <a:t> </a:t>
            </a:r>
            <a:r>
              <a:rPr lang="en-US" dirty="0" err="1"/>
              <a:t>procesas</a:t>
            </a:r>
            <a:r>
              <a:rPr lang="en-US" dirty="0"/>
              <a:t>, kai </a:t>
            </a:r>
            <a:r>
              <a:rPr lang="en-US" dirty="0" err="1"/>
              <a:t>sprendimą</a:t>
            </a:r>
            <a:r>
              <a:rPr lang="en-US" dirty="0"/>
              <a:t> </a:t>
            </a:r>
            <a:r>
              <a:rPr lang="en-US" dirty="0" err="1"/>
              <a:t>dėl</a:t>
            </a:r>
            <a:r>
              <a:rPr lang="en-US" dirty="0"/>
              <a:t> </a:t>
            </a:r>
            <a:r>
              <a:rPr lang="en-US" dirty="0" err="1"/>
              <a:t>priskyrimo</a:t>
            </a:r>
            <a:r>
              <a:rPr lang="en-US" dirty="0"/>
              <a:t> </a:t>
            </a:r>
            <a:r>
              <a:rPr lang="en-US" dirty="0" err="1"/>
              <a:t>miškų</a:t>
            </a:r>
            <a:r>
              <a:rPr lang="en-US" dirty="0"/>
              <a:t> </a:t>
            </a:r>
            <a:r>
              <a:rPr lang="en-US" dirty="0" err="1"/>
              <a:t>grupėms</a:t>
            </a:r>
            <a:r>
              <a:rPr lang="en-US" dirty="0"/>
              <a:t> </a:t>
            </a:r>
            <a:r>
              <a:rPr lang="en-US" dirty="0" err="1"/>
              <a:t>priimdavo</a:t>
            </a:r>
            <a:r>
              <a:rPr lang="en-US" dirty="0"/>
              <a:t> LR </a:t>
            </a:r>
            <a:r>
              <a:rPr lang="en-US" dirty="0" err="1"/>
              <a:t>Vyriausybė</a:t>
            </a:r>
            <a:r>
              <a:rPr lang="en-US" dirty="0"/>
              <a:t>, </a:t>
            </a:r>
            <a:r>
              <a:rPr lang="en-US" dirty="0" err="1" smtClean="0"/>
              <a:t>sutrumpėjo</a:t>
            </a:r>
            <a:r>
              <a:rPr lang="en-US" dirty="0" smtClean="0"/>
              <a:t> </a:t>
            </a:r>
            <a:r>
              <a:rPr lang="en-US" dirty="0" err="1"/>
              <a:t>maždaug</a:t>
            </a:r>
            <a:r>
              <a:rPr lang="en-US" dirty="0"/>
              <a:t> 3 </a:t>
            </a:r>
            <a:r>
              <a:rPr lang="en-US" dirty="0" err="1"/>
              <a:t>mėnesiais</a:t>
            </a:r>
            <a:r>
              <a:rPr lang="en-US" dirty="0" smtClean="0"/>
              <a:t>.”</a:t>
            </a:r>
            <a:endParaRPr lang="en-US" dirty="0"/>
          </a:p>
        </p:txBody>
      </p:sp>
    </p:spTree>
    <p:extLst>
      <p:ext uri="{BB962C8B-B14F-4D97-AF65-F5344CB8AC3E}">
        <p14:creationId xmlns:p14="http://schemas.microsoft.com/office/powerpoint/2010/main" val="19726382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3588" y="282575"/>
            <a:ext cx="10194925" cy="5894388"/>
          </a:xfrm>
        </p:spPr>
      </p:pic>
    </p:spTree>
    <p:extLst>
      <p:ext uri="{BB962C8B-B14F-4D97-AF65-F5344CB8AC3E}">
        <p14:creationId xmlns:p14="http://schemas.microsoft.com/office/powerpoint/2010/main" val="110519300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484188"/>
            <a:ext cx="7677150" cy="5961062"/>
          </a:xfrm>
        </p:spPr>
      </p:pic>
      <p:sp>
        <p:nvSpPr>
          <p:cNvPr id="35842" name="TextBox 5"/>
          <p:cNvSpPr txBox="1">
            <a:spLocks noChangeArrowheads="1"/>
          </p:cNvSpPr>
          <p:nvPr/>
        </p:nvSpPr>
        <p:spPr bwMode="auto">
          <a:xfrm>
            <a:off x="8032750" y="484188"/>
            <a:ext cx="396240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x-none" sz="2800">
                <a:latin typeface="Arial" charset="0"/>
                <a:ea typeface="Arial" charset="0"/>
                <a:cs typeface="Arial" charset="0"/>
              </a:rPr>
              <a:t>Mediena („Žaliasis auksas“) brangs – korporacijos skuba privatizuoti miškus – </a:t>
            </a:r>
          </a:p>
          <a:p>
            <a:pPr eaLnBrk="1" hangingPunct="1"/>
            <a:r>
              <a:rPr lang="en-US" altLang="x-none" sz="2800">
                <a:latin typeface="Arial" charset="0"/>
                <a:ea typeface="Arial" charset="0"/>
                <a:cs typeface="Arial" charset="0"/>
              </a:rPr>
              <a:t>nori užsitikrinti stabilų, ilgalaikį medienos tiekimą ir geras kainas.</a:t>
            </a:r>
          </a:p>
          <a:p>
            <a:pPr eaLnBrk="1" hangingPunct="1"/>
            <a:endParaRPr lang="en-US" altLang="x-none" sz="2800">
              <a:latin typeface="Arial" charset="0"/>
              <a:ea typeface="Arial" charset="0"/>
              <a:cs typeface="Arial" charset="0"/>
            </a:endParaRPr>
          </a:p>
          <a:p>
            <a:pPr eaLnBrk="1" hangingPunct="1"/>
            <a:r>
              <a:rPr lang="en-US" altLang="x-none" sz="2800">
                <a:latin typeface="Arial" charset="0"/>
                <a:ea typeface="Arial" charset="0"/>
                <a:cs typeface="Arial" charset="0"/>
              </a:rPr>
              <a:t>IKEA miškų porfelis Baltijos šalyse </a:t>
            </a:r>
            <a:r>
              <a:rPr lang="en-US" altLang="x-none" sz="2800" b="1">
                <a:latin typeface="Arial" charset="0"/>
                <a:ea typeface="Arial" charset="0"/>
                <a:cs typeface="Arial" charset="0"/>
              </a:rPr>
              <a:t>per metus išaugo 45%, Lietuvoje – 50 %</a:t>
            </a:r>
          </a:p>
          <a:p>
            <a:pPr eaLnBrk="1" hangingPunct="1"/>
            <a:r>
              <a:rPr lang="en-US" altLang="x-none"/>
              <a:t/>
            </a:r>
            <a:br>
              <a:rPr lang="en-US" altLang="x-none"/>
            </a:br>
            <a:r>
              <a:rPr lang="en-US" altLang="x-none"/>
              <a:t/>
            </a:r>
            <a:br>
              <a:rPr lang="en-US" altLang="x-none"/>
            </a:br>
            <a:endParaRPr lang="en-US" altLang="x-none"/>
          </a:p>
        </p:txBody>
      </p:sp>
    </p:spTree>
    <p:extLst>
      <p:ext uri="{BB962C8B-B14F-4D97-AF65-F5344CB8AC3E}">
        <p14:creationId xmlns:p14="http://schemas.microsoft.com/office/powerpoint/2010/main" val="13927217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85813" y="354013"/>
            <a:ext cx="10528300" cy="6054725"/>
          </a:xfrm>
        </p:spPr>
      </p:pic>
    </p:spTree>
    <p:extLst>
      <p:ext uri="{BB962C8B-B14F-4D97-AF65-F5344CB8AC3E}">
        <p14:creationId xmlns:p14="http://schemas.microsoft.com/office/powerpoint/2010/main" val="204952812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600075"/>
            <a:ext cx="9540875" cy="5262563"/>
          </a:xfrm>
        </p:spPr>
      </p:pic>
    </p:spTree>
    <p:extLst>
      <p:ext uri="{BB962C8B-B14F-4D97-AF65-F5344CB8AC3E}">
        <p14:creationId xmlns:p14="http://schemas.microsoft.com/office/powerpoint/2010/main" val="78148218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5863" y="123825"/>
            <a:ext cx="9855200" cy="6569075"/>
          </a:xfrm>
        </p:spPr>
      </p:pic>
    </p:spTree>
    <p:extLst>
      <p:ext uri="{BB962C8B-B14F-4D97-AF65-F5344CB8AC3E}">
        <p14:creationId xmlns:p14="http://schemas.microsoft.com/office/powerpoint/2010/main" val="36114866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81025" y="842963"/>
            <a:ext cx="10953750" cy="5351462"/>
          </a:xfrm>
        </p:spPr>
      </p:pic>
    </p:spTree>
    <p:extLst>
      <p:ext uri="{BB962C8B-B14F-4D97-AF65-F5344CB8AC3E}">
        <p14:creationId xmlns:p14="http://schemas.microsoft.com/office/powerpoint/2010/main" val="10368094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85838" y="163513"/>
            <a:ext cx="9664700" cy="6486525"/>
          </a:xfrm>
        </p:spPr>
      </p:pic>
    </p:spTree>
    <p:extLst>
      <p:ext uri="{BB962C8B-B14F-4D97-AF65-F5344CB8AC3E}">
        <p14:creationId xmlns:p14="http://schemas.microsoft.com/office/powerpoint/2010/main" val="97371102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8138" y="161925"/>
            <a:ext cx="8585200" cy="6438900"/>
          </a:xfrm>
        </p:spPr>
      </p:pic>
    </p:spTree>
    <p:extLst>
      <p:ext uri="{BB962C8B-B14F-4D97-AF65-F5344CB8AC3E}">
        <p14:creationId xmlns:p14="http://schemas.microsoft.com/office/powerpoint/2010/main" val="133579022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9338" y="82550"/>
            <a:ext cx="9855200" cy="6573838"/>
          </a:xfrm>
        </p:spPr>
      </p:pic>
    </p:spTree>
    <p:extLst>
      <p:ext uri="{BB962C8B-B14F-4D97-AF65-F5344CB8AC3E}">
        <p14:creationId xmlns:p14="http://schemas.microsoft.com/office/powerpoint/2010/main" val="83231625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ontent Placeholder 2"/>
          <p:cNvSpPr>
            <a:spLocks noGrp="1"/>
          </p:cNvSpPr>
          <p:nvPr>
            <p:ph idx="1"/>
          </p:nvPr>
        </p:nvSpPr>
        <p:spPr>
          <a:xfrm>
            <a:off x="617538" y="1030288"/>
            <a:ext cx="10515600" cy="4351337"/>
          </a:xfrm>
        </p:spPr>
        <p:txBody>
          <a:bodyPr/>
          <a:lstStyle/>
          <a:p>
            <a:pPr marL="0" indent="0">
              <a:buFont typeface="Arial" charset="0"/>
              <a:buNone/>
            </a:pPr>
            <a:r>
              <a:rPr lang="en-US" altLang="x-none">
                <a:latin typeface="Arial" charset="0"/>
                <a:ea typeface="Arial" charset="0"/>
                <a:cs typeface="Arial" charset="0"/>
              </a:rPr>
              <a:t>„Bet visų pirma svarbiausia, racionaliai panaudoti dabar kertamą medieną, o jeigu mes norime </a:t>
            </a:r>
            <a:r>
              <a:rPr lang="en-US" altLang="x-none" b="1">
                <a:latin typeface="Arial" charset="0"/>
                <a:ea typeface="Arial" charset="0"/>
                <a:cs typeface="Arial" charset="0"/>
              </a:rPr>
              <a:t>dar didesnio ekonominio ir klimato kaitos švelninimo efekto </a:t>
            </a:r>
            <a:r>
              <a:rPr lang="en-US" altLang="x-none">
                <a:latin typeface="Arial" charset="0"/>
                <a:ea typeface="Arial" charset="0"/>
                <a:cs typeface="Arial" charset="0"/>
              </a:rPr>
              <a:t>– </a:t>
            </a:r>
            <a:r>
              <a:rPr lang="en-US" altLang="x-none" b="1">
                <a:latin typeface="Arial" charset="0"/>
                <a:ea typeface="Arial" charset="0"/>
                <a:cs typeface="Arial" charset="0"/>
              </a:rPr>
              <a:t>galima būtų padidinti Lietuvoje kirtimus 20 procentų.”</a:t>
            </a:r>
          </a:p>
          <a:p>
            <a:pPr marL="0" indent="0">
              <a:buFont typeface="Arial" charset="0"/>
              <a:buNone/>
            </a:pPr>
            <a:endParaRPr lang="en-US" altLang="x-none">
              <a:latin typeface="Arial" charset="0"/>
              <a:ea typeface="Arial" charset="0"/>
              <a:cs typeface="Arial" charset="0"/>
            </a:endParaRPr>
          </a:p>
          <a:p>
            <a:pPr marL="0" indent="0">
              <a:buFont typeface="Arial" charset="0"/>
              <a:buNone/>
            </a:pPr>
            <a:r>
              <a:rPr lang="en-US" altLang="x-none">
                <a:latin typeface="Arial" charset="0"/>
                <a:ea typeface="Arial" charset="0"/>
                <a:cs typeface="Arial" charset="0"/>
              </a:rPr>
              <a:t>Valstybinių miškų urėdijos valdybos pirmininkas </a:t>
            </a:r>
            <a:br>
              <a:rPr lang="en-US" altLang="x-none">
                <a:latin typeface="Arial" charset="0"/>
                <a:ea typeface="Arial" charset="0"/>
                <a:cs typeface="Arial" charset="0"/>
              </a:rPr>
            </a:br>
            <a:r>
              <a:rPr lang="en-US" altLang="x-none">
                <a:latin typeface="Arial" charset="0"/>
                <a:ea typeface="Arial" charset="0"/>
                <a:cs typeface="Arial" charset="0"/>
              </a:rPr>
              <a:t>Gediminas JASINEVIČIUS</a:t>
            </a:r>
          </a:p>
        </p:txBody>
      </p:sp>
      <p:pic>
        <p:nvPicPr>
          <p:cNvPr id="4608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7088" y="3675063"/>
            <a:ext cx="4246562"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906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102" y="2492505"/>
            <a:ext cx="10515600" cy="1325563"/>
          </a:xfrm>
        </p:spPr>
        <p:txBody>
          <a:bodyPr/>
          <a:lstStyle/>
          <a:p>
            <a:pPr algn="ctr"/>
            <a:r>
              <a:rPr lang="en-US" b="1" dirty="0" smtClean="0"/>
              <a:t>PRIVATŪS IR VALSTYBINIAI MIŠKAI</a:t>
            </a:r>
            <a:endParaRPr lang="en-US" b="1" dirty="0"/>
          </a:p>
        </p:txBody>
      </p:sp>
    </p:spTree>
    <p:extLst>
      <p:ext uri="{BB962C8B-B14F-4D97-AF65-F5344CB8AC3E}">
        <p14:creationId xmlns:p14="http://schemas.microsoft.com/office/powerpoint/2010/main" val="212741700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9713" y="182563"/>
            <a:ext cx="11596687" cy="6523037"/>
          </a:xfrm>
        </p:spPr>
      </p:pic>
    </p:spTree>
    <p:extLst>
      <p:ext uri="{BB962C8B-B14F-4D97-AF65-F5344CB8AC3E}">
        <p14:creationId xmlns:p14="http://schemas.microsoft.com/office/powerpoint/2010/main" val="114617999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7838" y="698500"/>
            <a:ext cx="11390312" cy="5289550"/>
          </a:xfrm>
        </p:spPr>
      </p:pic>
    </p:spTree>
    <p:extLst>
      <p:ext uri="{BB962C8B-B14F-4D97-AF65-F5344CB8AC3E}">
        <p14:creationId xmlns:p14="http://schemas.microsoft.com/office/powerpoint/2010/main" val="91889598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1950" y="877888"/>
            <a:ext cx="11830050" cy="4841875"/>
          </a:xfrm>
        </p:spPr>
      </p:pic>
    </p:spTree>
    <p:extLst>
      <p:ext uri="{BB962C8B-B14F-4D97-AF65-F5344CB8AC3E}">
        <p14:creationId xmlns:p14="http://schemas.microsoft.com/office/powerpoint/2010/main" val="132998154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863" y="1017588"/>
            <a:ext cx="10515600" cy="1325562"/>
          </a:xfrm>
        </p:spPr>
        <p:txBody>
          <a:bodyPr>
            <a:normAutofit fontScale="90000"/>
          </a:bodyPr>
          <a:lstStyle/>
          <a:p>
            <a:r>
              <a:rPr lang="en-US" altLang="x-none" sz="2800">
                <a:latin typeface="Arial" charset="0"/>
                <a:ea typeface="Arial" charset="0"/>
                <a:cs typeface="Arial" charset="0"/>
              </a:rPr>
              <a:t>„</a:t>
            </a:r>
            <a:r>
              <a:rPr lang="mr-IN" altLang="x-none" sz="2800">
                <a:latin typeface="Arial" charset="0"/>
                <a:ea typeface="Arial" charset="0"/>
                <a:cs typeface="Arial" charset="0"/>
              </a:rPr>
              <a:t>…</a:t>
            </a:r>
            <a:r>
              <a:rPr lang="lt-LT" altLang="x-none" sz="2800">
                <a:latin typeface="Arial" charset="0"/>
                <a:ea typeface="Arial" charset="0"/>
                <a:cs typeface="Arial" charset="0"/>
              </a:rPr>
              <a:t> </a:t>
            </a:r>
            <a:r>
              <a:rPr lang="en-US" altLang="x-none" sz="2800">
                <a:latin typeface="Arial" charset="0"/>
                <a:ea typeface="Arial" charset="0"/>
                <a:cs typeface="Arial" charset="0"/>
              </a:rPr>
              <a:t>klausimai turintys p o l i t i n į atspalvį, turi būti derinami su Aplinkos viceministru Martynu NORBUTU.“ (16 punktas)</a:t>
            </a:r>
            <a:r>
              <a:rPr lang="en-US" altLang="x-none" sz="4000"/>
              <a:t/>
            </a:r>
            <a:br>
              <a:rPr lang="en-US" altLang="x-none" sz="4000"/>
            </a:br>
            <a:endParaRPr lang="en-US" altLang="x-none" sz="4000"/>
          </a:p>
        </p:txBody>
      </p:sp>
      <p:sp>
        <p:nvSpPr>
          <p:cNvPr id="50178" name="Content Placeholder 2"/>
          <p:cNvSpPr>
            <a:spLocks noGrp="1"/>
          </p:cNvSpPr>
          <p:nvPr>
            <p:ph idx="1"/>
          </p:nvPr>
        </p:nvSpPr>
        <p:spPr>
          <a:xfrm>
            <a:off x="838200" y="1193800"/>
            <a:ext cx="10515600" cy="4351338"/>
          </a:xfrm>
        </p:spPr>
        <p:txBody>
          <a:bodyPr/>
          <a:lstStyle/>
          <a:p>
            <a:pPr marL="0" indent="0">
              <a:buFont typeface="Arial" charset="0"/>
              <a:buNone/>
            </a:pPr>
            <a:endParaRPr lang="en-US" altLang="x-none"/>
          </a:p>
          <a:p>
            <a:pPr marL="0" indent="0">
              <a:buFont typeface="Arial" charset="0"/>
              <a:buNone/>
            </a:pPr>
            <a:endParaRPr lang="en-US" altLang="x-none"/>
          </a:p>
        </p:txBody>
      </p:sp>
      <p:pic>
        <p:nvPicPr>
          <p:cNvPr id="501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538" y="2343150"/>
            <a:ext cx="76327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2343150"/>
            <a:ext cx="3736975"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0456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9563" y="452438"/>
            <a:ext cx="11255375" cy="5761037"/>
          </a:xfrm>
        </p:spPr>
      </p:pic>
    </p:spTree>
    <p:extLst>
      <p:ext uri="{BB962C8B-B14F-4D97-AF65-F5344CB8AC3E}">
        <p14:creationId xmlns:p14="http://schemas.microsoft.com/office/powerpoint/2010/main" val="178685394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04875" y="119063"/>
            <a:ext cx="9898063" cy="6605587"/>
          </a:xfrm>
        </p:spPr>
      </p:pic>
    </p:spTree>
    <p:extLst>
      <p:ext uri="{BB962C8B-B14F-4D97-AF65-F5344CB8AC3E}">
        <p14:creationId xmlns:p14="http://schemas.microsoft.com/office/powerpoint/2010/main" val="113527375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36663" y="123825"/>
            <a:ext cx="9804400" cy="6535738"/>
          </a:xfrm>
        </p:spPr>
      </p:pic>
    </p:spTree>
    <p:extLst>
      <p:ext uri="{BB962C8B-B14F-4D97-AF65-F5344CB8AC3E}">
        <p14:creationId xmlns:p14="http://schemas.microsoft.com/office/powerpoint/2010/main" val="15372946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195263"/>
            <a:ext cx="7278688" cy="6357937"/>
          </a:xfrm>
        </p:spPr>
      </p:pic>
    </p:spTree>
    <p:extLst>
      <p:ext uri="{BB962C8B-B14F-4D97-AF65-F5344CB8AC3E}">
        <p14:creationId xmlns:p14="http://schemas.microsoft.com/office/powerpoint/2010/main" val="5759741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761038" y="100013"/>
            <a:ext cx="5719762" cy="6534150"/>
          </a:xfrm>
        </p:spPr>
      </p:pic>
      <p:pic>
        <p:nvPicPr>
          <p:cNvPr id="5939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0313" y="100013"/>
            <a:ext cx="4391025"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02872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84263" y="141288"/>
            <a:ext cx="9837737" cy="6557962"/>
          </a:xfrm>
        </p:spPr>
      </p:pic>
    </p:spTree>
    <p:extLst>
      <p:ext uri="{BB962C8B-B14F-4D97-AF65-F5344CB8AC3E}">
        <p14:creationId xmlns:p14="http://schemas.microsoft.com/office/powerpoint/2010/main" val="1161035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648" y="197174"/>
            <a:ext cx="10515600" cy="1325563"/>
          </a:xfrm>
        </p:spPr>
        <p:txBody>
          <a:bodyPr/>
          <a:lstStyle/>
          <a:p>
            <a:r>
              <a:rPr lang="en-US" b="1" dirty="0" smtClean="0"/>
              <a:t>Lietuvoje apie pusė miškų yra valstybės</a:t>
            </a:r>
            <a:br>
              <a:rPr lang="en-US" b="1" dirty="0" smtClean="0"/>
            </a:br>
            <a:endParaRPr lang="en-US" dirty="0"/>
          </a:p>
        </p:txBody>
      </p:sp>
      <p:sp>
        <p:nvSpPr>
          <p:cNvPr id="3" name="Content Placeholder 2"/>
          <p:cNvSpPr>
            <a:spLocks noGrp="1"/>
          </p:cNvSpPr>
          <p:nvPr>
            <p:ph idx="1"/>
          </p:nvPr>
        </p:nvSpPr>
        <p:spPr>
          <a:xfrm>
            <a:off x="236374" y="1027906"/>
            <a:ext cx="11688147" cy="6500051"/>
          </a:xfrm>
        </p:spPr>
        <p:txBody>
          <a:bodyPr/>
          <a:lstStyle/>
          <a:p>
            <a:pPr marL="0" indent="0">
              <a:buNone/>
            </a:pPr>
            <a:r>
              <a:rPr lang="en-US" dirty="0" smtClean="0"/>
              <a:t>Valstybiniai miškai Europos šalyse sudaro nuo 5 iki 90% viso miško ploto. Lietuvoje apie pusė miškų yra valstybės. Vyraujanti valstybinių miškų nuosavybė užrašyta ir mūsų Miškų </a:t>
            </a:r>
            <a:r>
              <a:rPr lang="en-US" dirty="0" err="1" smtClean="0"/>
              <a:t>įstatyme</a:t>
            </a:r>
            <a:r>
              <a:rPr lang="en-US" dirty="0" smtClean="0"/>
              <a:t>.</a:t>
            </a:r>
          </a:p>
          <a:p>
            <a:pPr marL="0" indent="0">
              <a:buNone/>
            </a:pPr>
            <a:r>
              <a:rPr lang="en-US" b="1" dirty="0" smtClean="0"/>
              <a:t>Privatūs miškai apie 38 proc. visų miškų. Viso - </a:t>
            </a:r>
            <a:r>
              <a:rPr lang="en-US" b="1" dirty="0"/>
              <a:t>250 tūkst. s</a:t>
            </a:r>
            <a:r>
              <a:rPr lang="en-US" b="1" dirty="0" smtClean="0"/>
              <a:t>avininkų</a:t>
            </a:r>
            <a:r>
              <a:rPr lang="en-US" dirty="0"/>
              <a:t>.</a:t>
            </a:r>
            <a:r>
              <a:rPr lang="en-US" dirty="0" smtClean="0"/>
              <a:t> Vidutinis miško valdos plotas siekia tik šiek tiek daugiau nei 3 ha. Daugiausia yra mažų – iki 5 ha privačių miško valdų (85 proc.) </a:t>
            </a:r>
            <a:r>
              <a:rPr lang="en-US" dirty="0"/>
              <a:t> </a:t>
            </a:r>
            <a:endParaRPr lang="en-US" dirty="0" smtClean="0"/>
          </a:p>
          <a:p>
            <a:pPr marL="0" indent="0">
              <a:buNone/>
            </a:pPr>
            <a:r>
              <a:rPr lang="en-US" dirty="0" smtClean="0"/>
              <a:t>Registrų </a:t>
            </a:r>
            <a:r>
              <a:rPr lang="en-US" dirty="0"/>
              <a:t>centro duomenimis, </a:t>
            </a:r>
            <a:r>
              <a:rPr lang="en-US" b="1" dirty="0"/>
              <a:t>10 šalies gyventojų </a:t>
            </a:r>
            <a:r>
              <a:rPr lang="en-US" dirty="0"/>
              <a:t>nuosavybės teise turi 21,5 tūkst. ha miško paskirties žemės – tai yra </a:t>
            </a:r>
            <a:r>
              <a:rPr lang="en-US" b="1" dirty="0"/>
              <a:t>3 proc. visų privačių miškų plotų</a:t>
            </a:r>
            <a:r>
              <a:rPr lang="en-US" dirty="0"/>
              <a:t>. </a:t>
            </a:r>
            <a:r>
              <a:rPr lang="en-US" dirty="0" smtClean="0"/>
              <a:t/>
            </a:r>
            <a:br>
              <a:rPr lang="en-US" dirty="0" smtClean="0"/>
            </a:br>
            <a:r>
              <a:rPr lang="en-US" dirty="0" smtClean="0"/>
              <a:t/>
            </a:r>
            <a:br>
              <a:rPr lang="en-US" dirty="0" smtClean="0"/>
            </a:br>
            <a:r>
              <a:rPr lang="en-US" b="1" dirty="0" smtClean="0"/>
              <a:t>10 </a:t>
            </a:r>
            <a:r>
              <a:rPr lang="en-US" b="1" dirty="0"/>
              <a:t>šalyje veikiančių įmonių</a:t>
            </a:r>
            <a:r>
              <a:rPr lang="en-US" dirty="0"/>
              <a:t> turi 42,7 tūkst. ha arba </a:t>
            </a:r>
            <a:r>
              <a:rPr lang="en-US" b="1" dirty="0"/>
              <a:t>6 proc. visų šalies privačių miškų. </a:t>
            </a:r>
            <a:r>
              <a:rPr lang="en-US" dirty="0"/>
              <a:t/>
            </a:r>
            <a:br>
              <a:rPr lang="en-US" dirty="0"/>
            </a:br>
            <a:r>
              <a:rPr lang="en-US" dirty="0" smtClean="0"/>
              <a:t/>
            </a:r>
            <a:br>
              <a:rPr lang="en-US" dirty="0" smtClean="0"/>
            </a:br>
            <a:r>
              <a:rPr lang="en-US" dirty="0" smtClean="0"/>
              <a:t>Apskritai </a:t>
            </a:r>
            <a:r>
              <a:rPr lang="en-US" dirty="0"/>
              <a:t>112 tūkst. arba beveik 16 proc. iš 707 tūkst. ha visų privačių Lietuvos miškų nuosavybės teise turi </a:t>
            </a:r>
            <a:r>
              <a:rPr lang="en-US" b="1" dirty="0"/>
              <a:t>vos 115 fizinių ir juridinių asmenų. </a:t>
            </a:r>
            <a:r>
              <a:rPr lang="en-US" b="1" dirty="0" smtClean="0"/>
              <a:t/>
            </a:r>
            <a:br>
              <a:rPr lang="en-US" b="1" dirty="0" smtClean="0"/>
            </a:br>
            <a:r>
              <a:rPr lang="en-US" dirty="0" smtClean="0"/>
              <a:t/>
            </a:r>
            <a:br>
              <a:rPr lang="en-US" dirty="0" smtClean="0"/>
            </a:br>
            <a:endParaRPr lang="en-US" dirty="0"/>
          </a:p>
        </p:txBody>
      </p:sp>
    </p:spTree>
    <p:extLst>
      <p:ext uri="{BB962C8B-B14F-4D97-AF65-F5344CB8AC3E}">
        <p14:creationId xmlns:p14="http://schemas.microsoft.com/office/powerpoint/2010/main" val="29931515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81275" y="0"/>
            <a:ext cx="6759575" cy="6721475"/>
          </a:xfrm>
        </p:spPr>
      </p:pic>
    </p:spTree>
    <p:extLst>
      <p:ext uri="{BB962C8B-B14F-4D97-AF65-F5344CB8AC3E}">
        <p14:creationId xmlns:p14="http://schemas.microsoft.com/office/powerpoint/2010/main" val="149239160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3063" y="0"/>
            <a:ext cx="9007475" cy="6756400"/>
          </a:xfrm>
        </p:spPr>
      </p:pic>
    </p:spTree>
    <p:extLst>
      <p:ext uri="{BB962C8B-B14F-4D97-AF65-F5344CB8AC3E}">
        <p14:creationId xmlns:p14="http://schemas.microsoft.com/office/powerpoint/2010/main" val="6057066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00138" y="141288"/>
            <a:ext cx="9839325" cy="6556375"/>
          </a:xfrm>
        </p:spPr>
      </p:pic>
    </p:spTree>
    <p:extLst>
      <p:ext uri="{BB962C8B-B14F-4D97-AF65-F5344CB8AC3E}">
        <p14:creationId xmlns:p14="http://schemas.microsoft.com/office/powerpoint/2010/main" val="10393478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50938" y="185738"/>
            <a:ext cx="9807575" cy="6537325"/>
          </a:xfrm>
        </p:spPr>
      </p:pic>
    </p:spTree>
    <p:extLst>
      <p:ext uri="{BB962C8B-B14F-4D97-AF65-F5344CB8AC3E}">
        <p14:creationId xmlns:p14="http://schemas.microsoft.com/office/powerpoint/2010/main" val="92770967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93863" y="0"/>
            <a:ext cx="8753475" cy="6565900"/>
          </a:xfrm>
        </p:spPr>
      </p:pic>
    </p:spTree>
    <p:extLst>
      <p:ext uri="{BB962C8B-B14F-4D97-AF65-F5344CB8AC3E}">
        <p14:creationId xmlns:p14="http://schemas.microsoft.com/office/powerpoint/2010/main" val="158017392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84275" y="185738"/>
            <a:ext cx="9771063" cy="6513512"/>
          </a:xfrm>
        </p:spPr>
      </p:pic>
    </p:spTree>
    <p:extLst>
      <p:ext uri="{BB962C8B-B14F-4D97-AF65-F5344CB8AC3E}">
        <p14:creationId xmlns:p14="http://schemas.microsoft.com/office/powerpoint/2010/main" val="5286141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8775" y="115888"/>
            <a:ext cx="4751388" cy="6381750"/>
          </a:xfrm>
        </p:spPr>
      </p:pic>
      <p:pic>
        <p:nvPicPr>
          <p:cNvPr id="747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865188"/>
            <a:ext cx="6510337"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56495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55825" y="169863"/>
            <a:ext cx="7818438" cy="6467475"/>
          </a:xfrm>
        </p:spPr>
      </p:pic>
    </p:spTree>
    <p:extLst>
      <p:ext uri="{BB962C8B-B14F-4D97-AF65-F5344CB8AC3E}">
        <p14:creationId xmlns:p14="http://schemas.microsoft.com/office/powerpoint/2010/main" val="52816156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5050" y="0"/>
            <a:ext cx="6802438" cy="6802438"/>
          </a:xfrm>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7362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258" y="109852"/>
            <a:ext cx="11663264" cy="6748148"/>
          </a:xfrm>
        </p:spPr>
      </p:pic>
    </p:spTree>
    <p:extLst>
      <p:ext uri="{BB962C8B-B14F-4D97-AF65-F5344CB8AC3E}">
        <p14:creationId xmlns:p14="http://schemas.microsoft.com/office/powerpoint/2010/main" val="15293905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903" y="855241"/>
            <a:ext cx="11607282" cy="4351338"/>
          </a:xfrm>
        </p:spPr>
        <p:txBody>
          <a:bodyPr/>
          <a:lstStyle/>
          <a:p>
            <a:pPr marL="0" indent="0">
              <a:buNone/>
            </a:pPr>
            <a:r>
              <a:rPr lang="en-US" sz="4400" b="1" dirty="0" smtClean="0"/>
              <a:t>Privatūs savininkai valdo įvairios </a:t>
            </a:r>
            <a:r>
              <a:rPr lang="en-US" sz="4400" b="1" dirty="0" err="1" smtClean="0"/>
              <a:t>paskirties</a:t>
            </a:r>
            <a:r>
              <a:rPr lang="en-US" sz="4400" b="1" dirty="0" smtClean="0"/>
              <a:t> </a:t>
            </a:r>
            <a:r>
              <a:rPr lang="en-US" sz="4400" b="1" dirty="0" err="1" smtClean="0"/>
              <a:t>miškus</a:t>
            </a:r>
            <a:r>
              <a:rPr lang="en-US" sz="4400" b="1" dirty="0" smtClean="0"/>
              <a:t>:</a:t>
            </a:r>
            <a:endParaRPr lang="en-US" sz="4400" dirty="0" smtClean="0"/>
          </a:p>
          <a:p>
            <a:pPr marL="0" indent="0">
              <a:buNone/>
            </a:pPr>
            <a:r>
              <a:rPr lang="en-US" dirty="0" smtClean="0"/>
              <a:t>Privatūs miško savininkai valdo ne tik ūkinius miškus (</a:t>
            </a:r>
            <a:r>
              <a:rPr lang="en-US" b="1" dirty="0" smtClean="0"/>
              <a:t>ūkiniai miškai sudaro tik 70 proc. privačių miškų</a:t>
            </a:r>
            <a:r>
              <a:rPr lang="en-US" dirty="0" smtClean="0"/>
              <a:t>), tačiau ir miškus, kuriems nustatyti įvairūs apribojimai (draustinių, rekreacinės bei apsauginės paskirties miškai ir kt.).</a:t>
            </a:r>
          </a:p>
          <a:p>
            <a:pPr marL="0" indent="0">
              <a:buNone/>
            </a:pPr>
            <a:r>
              <a:rPr lang="en-US" b="1" dirty="0" smtClean="0"/>
              <a:t>Privatiems miškams galioja beveik visi reikalavimai, taikomi valstybiniams miškams.</a:t>
            </a:r>
            <a:endParaRPr lang="en-US" dirty="0" smtClean="0"/>
          </a:p>
          <a:p>
            <a:pPr marL="0" indent="0">
              <a:buNone/>
            </a:pPr>
            <a:r>
              <a:rPr lang="en-US" b="1" dirty="0" smtClean="0"/>
              <a:t>Valstybė ne visada teisinga privataus miško savininko atžvilgiu</a:t>
            </a:r>
          </a:p>
          <a:p>
            <a:pPr marL="0" indent="0">
              <a:buNone/>
            </a:pPr>
            <a:r>
              <a:rPr lang="en-US" dirty="0" smtClean="0"/>
              <a:t>Pavyzdžiui, Lietuvoje miško savininkas, kuriam nuosavybė atkurta II grupės miške, negauna jokios kompensacijos už ūkinės veiklos ribojimą (išskyrus atvejus, kai steigiama nauja saugoma teritorija).</a:t>
            </a:r>
            <a:endParaRPr lang="en-US" dirty="0"/>
          </a:p>
        </p:txBody>
      </p:sp>
    </p:spTree>
    <p:extLst>
      <p:ext uri="{BB962C8B-B14F-4D97-AF65-F5344CB8AC3E}">
        <p14:creationId xmlns:p14="http://schemas.microsoft.com/office/powerpoint/2010/main" val="1235891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1346" y="492130"/>
            <a:ext cx="5225144" cy="6582867"/>
          </a:xfrm>
        </p:spPr>
        <p:txBody>
          <a:bodyPr/>
          <a:lstStyle/>
          <a:p>
            <a:pPr marL="0" indent="0" algn="ctr">
              <a:buNone/>
            </a:pPr>
            <a:r>
              <a:rPr lang="en-US" sz="2400" b="1" dirty="0"/>
              <a:t>Valstybei priklauso per 1 mln. ha miškų, </a:t>
            </a:r>
            <a:r>
              <a:rPr lang="en-US" sz="2400" dirty="0"/>
              <a:t>kuriuos valdo valstybės įmonė Valstybinė miškų urėdija. </a:t>
            </a:r>
            <a:r>
              <a:rPr lang="en-US" sz="2400" dirty="0" smtClean="0"/>
              <a:t/>
            </a:r>
            <a:br>
              <a:rPr lang="en-US" sz="2400" dirty="0" smtClean="0"/>
            </a:br>
            <a:r>
              <a:rPr lang="en-US" sz="2400" dirty="0" smtClean="0"/>
              <a:t/>
            </a:r>
            <a:br>
              <a:rPr lang="en-US" sz="2400" dirty="0" smtClean="0"/>
            </a:br>
            <a:r>
              <a:rPr lang="en-US" sz="2400" b="1" dirty="0" smtClean="0"/>
              <a:t>Daugiausia </a:t>
            </a:r>
            <a:r>
              <a:rPr lang="en-US" sz="2400" b="1" dirty="0"/>
              <a:t>visoje šalyje vienas žmogus </a:t>
            </a:r>
            <a:r>
              <a:rPr lang="en-US" sz="2400" dirty="0"/>
              <a:t>turi beveik 5,3 tūkst. ha miško – tai apie 5 kartus daugiau nei vienas stambiausių Lietuvos ūkininkų turi žemės ūkio paskirties žemės. </a:t>
            </a:r>
            <a:r>
              <a:rPr lang="en-US" sz="2400" dirty="0" smtClean="0"/>
              <a:t/>
            </a:r>
            <a:br>
              <a:rPr lang="en-US" sz="2400" dirty="0" smtClean="0"/>
            </a:br>
            <a:r>
              <a:rPr lang="en-US" sz="2400" dirty="0" smtClean="0"/>
              <a:t/>
            </a:r>
            <a:br>
              <a:rPr lang="en-US" sz="2400" dirty="0" smtClean="0"/>
            </a:br>
            <a:r>
              <a:rPr lang="en-US" sz="2400" b="1" dirty="0" smtClean="0"/>
              <a:t>Daugiausia </a:t>
            </a:r>
            <a:r>
              <a:rPr lang="en-US" sz="2400" b="1" dirty="0"/>
              <a:t>vienai bendrovei priklauso </a:t>
            </a:r>
            <a:r>
              <a:rPr lang="en-US" sz="2400" dirty="0"/>
              <a:t>13,5 tūkst. ha miško – tai beveik 4 kartus daugiau nei viena stambiausia žemės ūkio bendrovių turi žemės ūkio paskirties žemės.</a:t>
            </a:r>
          </a:p>
          <a:p>
            <a:pPr marL="0" indent="0" algn="ctr">
              <a:buNone/>
            </a:pPr>
            <a:r>
              <a:rPr lang="en-US" sz="2400" dirty="0"/>
              <a:t>13,5 tūkst. ha yra mažiau nei Kauno miesto plotas, daugiau nei 2 Kauno marios.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25512" cy="6720433"/>
          </a:xfrm>
          <a:prstGeom prst="rect">
            <a:avLst/>
          </a:prstGeom>
        </p:spPr>
      </p:pic>
    </p:spTree>
    <p:extLst>
      <p:ext uri="{BB962C8B-B14F-4D97-AF65-F5344CB8AC3E}">
        <p14:creationId xmlns:p14="http://schemas.microsoft.com/office/powerpoint/2010/main" val="1895414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0" y="-284163"/>
            <a:ext cx="11911013" cy="1533526"/>
          </a:xfrm>
        </p:spPr>
        <p:txBody>
          <a:bodyPr/>
          <a:lstStyle/>
          <a:p>
            <a:pPr eaLnBrk="1" hangingPunct="1"/>
            <a:r>
              <a:rPr lang="en-US" altLang="x-none" sz="5400" b="1" dirty="0" smtClean="0"/>
              <a:t>PILIETI, PABUSK </a:t>
            </a:r>
            <a:r>
              <a:rPr lang="en-US" altLang="x-none" sz="5400" b="1" dirty="0"/>
              <a:t>IR </a:t>
            </a:r>
            <a:r>
              <a:rPr lang="en-US" altLang="x-none" sz="5400" b="1" dirty="0" smtClean="0"/>
              <a:t>GINK </a:t>
            </a:r>
            <a:r>
              <a:rPr lang="en-US" altLang="x-none" sz="5400" b="1" dirty="0"/>
              <a:t>MIŠKĄ!</a:t>
            </a:r>
          </a:p>
        </p:txBody>
      </p:sp>
      <p:sp>
        <p:nvSpPr>
          <p:cNvPr id="16386" name="Subtitle 2"/>
          <p:cNvSpPr>
            <a:spLocks noGrp="1"/>
          </p:cNvSpPr>
          <p:nvPr>
            <p:ph type="subTitle" idx="1"/>
          </p:nvPr>
        </p:nvSpPr>
        <p:spPr>
          <a:xfrm>
            <a:off x="-1970088" y="5743575"/>
            <a:ext cx="9144001" cy="1655763"/>
          </a:xfrm>
        </p:spPr>
        <p:txBody>
          <a:bodyPr/>
          <a:lstStyle/>
          <a:p>
            <a:pPr eaLnBrk="1" hangingPunct="1"/>
            <a:r>
              <a:rPr lang="en-US" altLang="x-none" dirty="0"/>
              <a:t>Justina VIDZĖNĖ</a:t>
            </a:r>
          </a:p>
        </p:txBody>
      </p:sp>
      <p:sp>
        <p:nvSpPr>
          <p:cNvPr id="4100" name="TextBox 7"/>
          <p:cNvSpPr txBox="1">
            <a:spLocks noChangeArrowheads="1"/>
          </p:cNvSpPr>
          <p:nvPr/>
        </p:nvSpPr>
        <p:spPr bwMode="auto">
          <a:xfrm>
            <a:off x="1384300" y="6154738"/>
            <a:ext cx="29130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r>
              <a:rPr lang="en-US" altLang="x-none" sz="2400" b="1" dirty="0" smtClean="0">
                <a:solidFill>
                  <a:schemeClr val="accent6"/>
                </a:solidFill>
              </a:rPr>
              <a:t>GYVAS MIŠKAS.LT</a:t>
            </a:r>
          </a:p>
          <a:p>
            <a:pPr eaLnBrk="1" hangingPunct="1">
              <a:defRPr/>
            </a:pPr>
            <a:endParaRPr lang="en-US" altLang="x-none" sz="2400" dirty="0" smtClean="0"/>
          </a:p>
        </p:txBody>
      </p:sp>
      <p:pic>
        <p:nvPicPr>
          <p:cNvPr id="1638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5988" y="1533525"/>
            <a:ext cx="38481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3"/>
          <p:cNvSpPr txBox="1">
            <a:spLocks noChangeArrowheads="1"/>
          </p:cNvSpPr>
          <p:nvPr/>
        </p:nvSpPr>
        <p:spPr bwMode="auto">
          <a:xfrm>
            <a:off x="5273675" y="1533525"/>
            <a:ext cx="66373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r>
              <a:rPr lang="en-GB" altLang="x-none" sz="2400" dirty="0"/>
              <a:t>KAIP MIŠKAI </a:t>
            </a:r>
            <a:r>
              <a:rPr lang="en-GB" altLang="x-none" sz="2400" b="1" dirty="0"/>
              <a:t>VIRTO ŪKINIAIS DARŽAIS</a:t>
            </a:r>
            <a:r>
              <a:rPr lang="en-GB" altLang="x-none" sz="2400" dirty="0"/>
              <a:t>?</a:t>
            </a:r>
            <a:br>
              <a:rPr lang="en-GB" altLang="x-none" sz="2400" dirty="0"/>
            </a:br>
            <a:r>
              <a:rPr lang="en-GB" altLang="x-none" sz="2400" dirty="0"/>
              <a:t> </a:t>
            </a:r>
          </a:p>
          <a:p>
            <a:pPr>
              <a:lnSpc>
                <a:spcPct val="100000"/>
              </a:lnSpc>
              <a:spcBef>
                <a:spcPct val="0"/>
              </a:spcBef>
              <a:buFontTx/>
              <a:buNone/>
            </a:pPr>
            <a:r>
              <a:rPr lang="en-GB" altLang="x-none" sz="2400" dirty="0"/>
              <a:t>AR </a:t>
            </a:r>
            <a:r>
              <a:rPr lang="en-GB" altLang="x-none" sz="2400" b="1" dirty="0"/>
              <a:t>IŠSAUGOSIME LAUKINĘ, NATŪRALIĄ </a:t>
            </a:r>
            <a:r>
              <a:rPr lang="en-GB" altLang="x-none" sz="2400" dirty="0"/>
              <a:t>GAMTĄ ATEITIES KARTOMS? </a:t>
            </a:r>
            <a:br>
              <a:rPr lang="en-GB" altLang="x-none" sz="2400" dirty="0"/>
            </a:br>
            <a:r>
              <a:rPr lang="en-GB" altLang="x-none" sz="2400" dirty="0"/>
              <a:t/>
            </a:r>
            <a:br>
              <a:rPr lang="en-GB" altLang="x-none" sz="2400" dirty="0"/>
            </a:br>
            <a:r>
              <a:rPr lang="en-GB" altLang="x-none" sz="2400" dirty="0"/>
              <a:t>AR IŠSAUGOSIME </a:t>
            </a:r>
            <a:r>
              <a:rPr lang="en-GB" altLang="x-none" sz="2400" b="1" dirty="0"/>
              <a:t>GIRIAS IR SENGIRES</a:t>
            </a:r>
            <a:r>
              <a:rPr lang="en-GB" altLang="x-none" sz="2400" dirty="0"/>
              <a:t>? </a:t>
            </a:r>
          </a:p>
          <a:p>
            <a:pPr>
              <a:lnSpc>
                <a:spcPct val="100000"/>
              </a:lnSpc>
              <a:spcBef>
                <a:spcPct val="0"/>
              </a:spcBef>
              <a:buFontTx/>
              <a:buNone/>
            </a:pPr>
            <a:endParaRPr lang="en-GB" altLang="x-none" sz="2400" dirty="0"/>
          </a:p>
          <a:p>
            <a:pPr>
              <a:lnSpc>
                <a:spcPct val="100000"/>
              </a:lnSpc>
              <a:spcBef>
                <a:spcPct val="0"/>
              </a:spcBef>
              <a:buFontTx/>
              <a:buNone/>
            </a:pPr>
            <a:r>
              <a:rPr lang="en-GB" altLang="x-none" sz="2400" dirty="0"/>
              <a:t>LIETUVA - </a:t>
            </a:r>
            <a:r>
              <a:rPr lang="en-GB" altLang="x-none" sz="2400" b="1" dirty="0"/>
              <a:t>ŽALIAVINĖ PLYNŲ KIRTIMŲ </a:t>
            </a:r>
            <a:r>
              <a:rPr lang="en-GB" altLang="x-none" sz="2400" dirty="0"/>
              <a:t>ŠALIS AR </a:t>
            </a:r>
            <a:r>
              <a:rPr lang="en-GB" altLang="x-none" sz="2400" b="1" dirty="0"/>
              <a:t>ŽYDINTIS BOTANIKOS SODAS - GYVAS </a:t>
            </a:r>
            <a:r>
              <a:rPr lang="en-GB" altLang="x-none" sz="2400" dirty="0"/>
              <a:t>MIŠKAS?</a:t>
            </a:r>
            <a:endParaRPr lang="en-US" altLang="x-none" sz="2400" dirty="0"/>
          </a:p>
        </p:txBody>
      </p:sp>
      <p:pic>
        <p:nvPicPr>
          <p:cNvPr id="1639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3988" y="5268913"/>
            <a:ext cx="159067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128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484188"/>
            <a:ext cx="7677150" cy="5961062"/>
          </a:xfrm>
        </p:spPr>
      </p:pic>
      <p:sp>
        <p:nvSpPr>
          <p:cNvPr id="35842" name="TextBox 5"/>
          <p:cNvSpPr txBox="1">
            <a:spLocks noChangeArrowheads="1"/>
          </p:cNvSpPr>
          <p:nvPr/>
        </p:nvSpPr>
        <p:spPr bwMode="auto">
          <a:xfrm>
            <a:off x="8032750" y="484188"/>
            <a:ext cx="396240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a:latin typeface="Arial" charset="0"/>
                <a:ea typeface="Arial" charset="0"/>
                <a:cs typeface="Arial" charset="0"/>
              </a:rPr>
              <a:t>Mediena („</a:t>
            </a:r>
            <a:r>
              <a:rPr lang="en-US" altLang="x-none" err="1">
                <a:latin typeface="Arial" charset="0"/>
                <a:ea typeface="Arial" charset="0"/>
                <a:cs typeface="Arial" charset="0"/>
              </a:rPr>
              <a:t>Žaliasis</a:t>
            </a:r>
            <a:r>
              <a:rPr lang="en-US" altLang="x-none">
                <a:latin typeface="Arial" charset="0"/>
                <a:ea typeface="Arial" charset="0"/>
                <a:cs typeface="Arial" charset="0"/>
              </a:rPr>
              <a:t> </a:t>
            </a:r>
            <a:r>
              <a:rPr lang="en-US" altLang="x-none" err="1">
                <a:latin typeface="Arial" charset="0"/>
                <a:ea typeface="Arial" charset="0"/>
                <a:cs typeface="Arial" charset="0"/>
              </a:rPr>
              <a:t>auksas</a:t>
            </a:r>
            <a:r>
              <a:rPr lang="en-US" altLang="x-none">
                <a:latin typeface="Arial" charset="0"/>
                <a:ea typeface="Arial" charset="0"/>
                <a:cs typeface="Arial" charset="0"/>
              </a:rPr>
              <a:t>“) </a:t>
            </a:r>
            <a:r>
              <a:rPr lang="en-US" altLang="x-none" err="1">
                <a:latin typeface="Arial" charset="0"/>
                <a:ea typeface="Arial" charset="0"/>
                <a:cs typeface="Arial" charset="0"/>
              </a:rPr>
              <a:t>brangs</a:t>
            </a:r>
            <a:r>
              <a:rPr lang="en-US" altLang="x-none">
                <a:latin typeface="Arial" charset="0"/>
                <a:ea typeface="Arial" charset="0"/>
                <a:cs typeface="Arial" charset="0"/>
              </a:rPr>
              <a:t> – </a:t>
            </a:r>
            <a:r>
              <a:rPr lang="en-US" altLang="x-none" err="1">
                <a:latin typeface="Arial" charset="0"/>
                <a:ea typeface="Arial" charset="0"/>
                <a:cs typeface="Arial" charset="0"/>
              </a:rPr>
              <a:t>korporacijos</a:t>
            </a:r>
            <a:r>
              <a:rPr lang="en-US" altLang="x-none">
                <a:latin typeface="Arial" charset="0"/>
                <a:ea typeface="Arial" charset="0"/>
                <a:cs typeface="Arial" charset="0"/>
              </a:rPr>
              <a:t> </a:t>
            </a:r>
            <a:r>
              <a:rPr lang="en-US" altLang="x-none" err="1">
                <a:latin typeface="Arial" charset="0"/>
                <a:ea typeface="Arial" charset="0"/>
                <a:cs typeface="Arial" charset="0"/>
              </a:rPr>
              <a:t>skuba</a:t>
            </a:r>
            <a:r>
              <a:rPr lang="en-US" altLang="x-none">
                <a:latin typeface="Arial" charset="0"/>
                <a:ea typeface="Arial" charset="0"/>
                <a:cs typeface="Arial" charset="0"/>
              </a:rPr>
              <a:t> </a:t>
            </a:r>
            <a:r>
              <a:rPr lang="en-US" altLang="x-none" err="1">
                <a:latin typeface="Arial" charset="0"/>
                <a:ea typeface="Arial" charset="0"/>
                <a:cs typeface="Arial" charset="0"/>
              </a:rPr>
              <a:t>privatizuoti</a:t>
            </a:r>
            <a:r>
              <a:rPr lang="en-US" altLang="x-none">
                <a:latin typeface="Arial" charset="0"/>
                <a:ea typeface="Arial" charset="0"/>
                <a:cs typeface="Arial" charset="0"/>
              </a:rPr>
              <a:t> </a:t>
            </a:r>
            <a:r>
              <a:rPr lang="en-US" altLang="x-none" err="1">
                <a:latin typeface="Arial" charset="0"/>
                <a:ea typeface="Arial" charset="0"/>
                <a:cs typeface="Arial" charset="0"/>
              </a:rPr>
              <a:t>miškus</a:t>
            </a:r>
            <a:r>
              <a:rPr lang="en-US" altLang="x-none">
                <a:latin typeface="Arial" charset="0"/>
                <a:ea typeface="Arial" charset="0"/>
                <a:cs typeface="Arial" charset="0"/>
              </a:rPr>
              <a:t> – </a:t>
            </a:r>
          </a:p>
          <a:p>
            <a:pPr eaLnBrk="1" hangingPunct="1">
              <a:lnSpc>
                <a:spcPct val="100000"/>
              </a:lnSpc>
              <a:spcBef>
                <a:spcPct val="0"/>
              </a:spcBef>
              <a:buFontTx/>
              <a:buNone/>
            </a:pPr>
            <a:r>
              <a:rPr lang="en-US" altLang="x-none">
                <a:latin typeface="Arial" charset="0"/>
                <a:ea typeface="Arial" charset="0"/>
                <a:cs typeface="Arial" charset="0"/>
              </a:rPr>
              <a:t>nori </a:t>
            </a:r>
            <a:r>
              <a:rPr lang="en-US" altLang="x-none" err="1">
                <a:latin typeface="Arial" charset="0"/>
                <a:ea typeface="Arial" charset="0"/>
                <a:cs typeface="Arial" charset="0"/>
              </a:rPr>
              <a:t>užsitikrinti</a:t>
            </a:r>
            <a:r>
              <a:rPr lang="en-US" altLang="x-none">
                <a:latin typeface="Arial" charset="0"/>
                <a:ea typeface="Arial" charset="0"/>
                <a:cs typeface="Arial" charset="0"/>
              </a:rPr>
              <a:t> </a:t>
            </a:r>
            <a:r>
              <a:rPr lang="en-US" altLang="x-none" err="1">
                <a:latin typeface="Arial" charset="0"/>
                <a:ea typeface="Arial" charset="0"/>
                <a:cs typeface="Arial" charset="0"/>
              </a:rPr>
              <a:t>stabilų</a:t>
            </a:r>
            <a:r>
              <a:rPr lang="en-US" altLang="x-none">
                <a:latin typeface="Arial" charset="0"/>
                <a:ea typeface="Arial" charset="0"/>
                <a:cs typeface="Arial" charset="0"/>
              </a:rPr>
              <a:t>, </a:t>
            </a:r>
            <a:r>
              <a:rPr lang="en-US" altLang="x-none" err="1">
                <a:latin typeface="Arial" charset="0"/>
                <a:ea typeface="Arial" charset="0"/>
                <a:cs typeface="Arial" charset="0"/>
              </a:rPr>
              <a:t>ilgalaikį</a:t>
            </a:r>
            <a:r>
              <a:rPr lang="en-US" altLang="x-none">
                <a:latin typeface="Arial" charset="0"/>
                <a:ea typeface="Arial" charset="0"/>
                <a:cs typeface="Arial" charset="0"/>
              </a:rPr>
              <a:t> medienos </a:t>
            </a:r>
            <a:r>
              <a:rPr lang="en-US" altLang="x-none" err="1">
                <a:latin typeface="Arial" charset="0"/>
                <a:ea typeface="Arial" charset="0"/>
                <a:cs typeface="Arial" charset="0"/>
              </a:rPr>
              <a:t>tiekimą</a:t>
            </a:r>
            <a:r>
              <a:rPr lang="en-US" altLang="x-none">
                <a:latin typeface="Arial" charset="0"/>
                <a:ea typeface="Arial" charset="0"/>
                <a:cs typeface="Arial" charset="0"/>
              </a:rPr>
              <a:t> ir </a:t>
            </a:r>
            <a:r>
              <a:rPr lang="en-US" altLang="x-none" err="1">
                <a:latin typeface="Arial" charset="0"/>
                <a:ea typeface="Arial" charset="0"/>
                <a:cs typeface="Arial" charset="0"/>
              </a:rPr>
              <a:t>geras</a:t>
            </a:r>
            <a:r>
              <a:rPr lang="en-US" altLang="x-none">
                <a:latin typeface="Arial" charset="0"/>
                <a:ea typeface="Arial" charset="0"/>
                <a:cs typeface="Arial" charset="0"/>
              </a:rPr>
              <a:t> </a:t>
            </a:r>
            <a:r>
              <a:rPr lang="en-US" altLang="x-none" err="1">
                <a:latin typeface="Arial" charset="0"/>
                <a:ea typeface="Arial" charset="0"/>
                <a:cs typeface="Arial" charset="0"/>
              </a:rPr>
              <a:t>kainas</a:t>
            </a:r>
            <a:r>
              <a:rPr lang="en-US" altLang="x-none">
                <a:latin typeface="Arial" charset="0"/>
                <a:ea typeface="Arial" charset="0"/>
                <a:cs typeface="Arial" charset="0"/>
              </a:rPr>
              <a:t>.</a:t>
            </a:r>
          </a:p>
          <a:p>
            <a:pPr eaLnBrk="1" hangingPunct="1">
              <a:lnSpc>
                <a:spcPct val="100000"/>
              </a:lnSpc>
              <a:spcBef>
                <a:spcPct val="0"/>
              </a:spcBef>
              <a:buFontTx/>
              <a:buNone/>
            </a:pPr>
            <a:endParaRPr lang="en-US" altLang="x-none">
              <a:latin typeface="Arial" charset="0"/>
              <a:ea typeface="Arial" charset="0"/>
              <a:cs typeface="Arial" charset="0"/>
            </a:endParaRPr>
          </a:p>
          <a:p>
            <a:pPr eaLnBrk="1" hangingPunct="1">
              <a:lnSpc>
                <a:spcPct val="100000"/>
              </a:lnSpc>
              <a:spcBef>
                <a:spcPct val="0"/>
              </a:spcBef>
              <a:buFontTx/>
              <a:buNone/>
            </a:pPr>
            <a:r>
              <a:rPr lang="en-US" altLang="x-none">
                <a:latin typeface="Arial" charset="0"/>
                <a:ea typeface="Arial" charset="0"/>
                <a:cs typeface="Arial" charset="0"/>
              </a:rPr>
              <a:t>IKEA </a:t>
            </a:r>
            <a:r>
              <a:rPr lang="en-US" altLang="x-none" err="1">
                <a:latin typeface="Arial" charset="0"/>
                <a:ea typeface="Arial" charset="0"/>
                <a:cs typeface="Arial" charset="0"/>
              </a:rPr>
              <a:t>miškų</a:t>
            </a:r>
            <a:r>
              <a:rPr lang="en-US" altLang="x-none">
                <a:latin typeface="Arial" charset="0"/>
                <a:ea typeface="Arial" charset="0"/>
                <a:cs typeface="Arial" charset="0"/>
              </a:rPr>
              <a:t> </a:t>
            </a:r>
            <a:r>
              <a:rPr lang="en-US" altLang="x-none" err="1">
                <a:latin typeface="Arial" charset="0"/>
                <a:ea typeface="Arial" charset="0"/>
                <a:cs typeface="Arial" charset="0"/>
              </a:rPr>
              <a:t>porfelis</a:t>
            </a:r>
            <a:r>
              <a:rPr lang="en-US" altLang="x-none">
                <a:latin typeface="Arial" charset="0"/>
                <a:ea typeface="Arial" charset="0"/>
                <a:cs typeface="Arial" charset="0"/>
              </a:rPr>
              <a:t> </a:t>
            </a:r>
            <a:r>
              <a:rPr lang="en-US" altLang="x-none" err="1">
                <a:latin typeface="Arial" charset="0"/>
                <a:ea typeface="Arial" charset="0"/>
                <a:cs typeface="Arial" charset="0"/>
              </a:rPr>
              <a:t>Baltijos</a:t>
            </a:r>
            <a:r>
              <a:rPr lang="en-US" altLang="x-none">
                <a:latin typeface="Arial" charset="0"/>
                <a:ea typeface="Arial" charset="0"/>
                <a:cs typeface="Arial" charset="0"/>
              </a:rPr>
              <a:t> </a:t>
            </a:r>
            <a:r>
              <a:rPr lang="en-US" altLang="x-none" err="1">
                <a:latin typeface="Arial" charset="0"/>
                <a:ea typeface="Arial" charset="0"/>
                <a:cs typeface="Arial" charset="0"/>
              </a:rPr>
              <a:t>šalyse</a:t>
            </a:r>
            <a:r>
              <a:rPr lang="en-US" altLang="x-none">
                <a:latin typeface="Arial" charset="0"/>
                <a:ea typeface="Arial" charset="0"/>
                <a:cs typeface="Arial" charset="0"/>
              </a:rPr>
              <a:t> </a:t>
            </a:r>
            <a:r>
              <a:rPr lang="en-US" altLang="x-none" b="1">
                <a:latin typeface="Arial" charset="0"/>
                <a:ea typeface="Arial" charset="0"/>
                <a:cs typeface="Arial" charset="0"/>
              </a:rPr>
              <a:t>per </a:t>
            </a:r>
            <a:r>
              <a:rPr lang="en-US" altLang="x-none" b="1" err="1">
                <a:latin typeface="Arial" charset="0"/>
                <a:ea typeface="Arial" charset="0"/>
                <a:cs typeface="Arial" charset="0"/>
              </a:rPr>
              <a:t>metus</a:t>
            </a:r>
            <a:r>
              <a:rPr lang="en-US" altLang="x-none" b="1">
                <a:latin typeface="Arial" charset="0"/>
                <a:ea typeface="Arial" charset="0"/>
                <a:cs typeface="Arial" charset="0"/>
              </a:rPr>
              <a:t> </a:t>
            </a:r>
            <a:r>
              <a:rPr lang="en-US" altLang="x-none" b="1" err="1">
                <a:latin typeface="Arial" charset="0"/>
                <a:ea typeface="Arial" charset="0"/>
                <a:cs typeface="Arial" charset="0"/>
              </a:rPr>
              <a:t>išaugo</a:t>
            </a:r>
            <a:r>
              <a:rPr lang="en-US" altLang="x-none" b="1">
                <a:latin typeface="Arial" charset="0"/>
                <a:ea typeface="Arial" charset="0"/>
                <a:cs typeface="Arial" charset="0"/>
              </a:rPr>
              <a:t> 45%, </a:t>
            </a:r>
            <a:r>
              <a:rPr lang="en-US" altLang="x-none" b="1" err="1">
                <a:latin typeface="Arial" charset="0"/>
                <a:ea typeface="Arial" charset="0"/>
                <a:cs typeface="Arial" charset="0"/>
              </a:rPr>
              <a:t>Lietuvoje</a:t>
            </a:r>
            <a:r>
              <a:rPr lang="en-US" altLang="x-none" b="1">
                <a:latin typeface="Arial" charset="0"/>
                <a:ea typeface="Arial" charset="0"/>
                <a:cs typeface="Arial" charset="0"/>
              </a:rPr>
              <a:t> – 50 %</a:t>
            </a:r>
          </a:p>
          <a:p>
            <a:pPr eaLnBrk="1" hangingPunct="1">
              <a:lnSpc>
                <a:spcPct val="100000"/>
              </a:lnSpc>
              <a:spcBef>
                <a:spcPct val="0"/>
              </a:spcBef>
              <a:buFontTx/>
              <a:buNone/>
            </a:pPr>
            <a:r>
              <a:rPr lang="en-US" altLang="x-none" sz="1800"/>
              <a:t/>
            </a:r>
            <a:br>
              <a:rPr lang="en-US" altLang="x-none" sz="1800"/>
            </a:br>
            <a:r>
              <a:rPr lang="en-US" altLang="x-none" sz="1800"/>
              <a:t/>
            </a:r>
            <a:br>
              <a:rPr lang="en-US" altLang="x-none" sz="1800"/>
            </a:br>
            <a:endParaRPr lang="en-US" altLang="x-none" sz="1800"/>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05242" y="5669280"/>
            <a:ext cx="1189908"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431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98" y="365125"/>
            <a:ext cx="10515600" cy="1325563"/>
          </a:xfrm>
        </p:spPr>
        <p:txBody>
          <a:bodyPr/>
          <a:lstStyle/>
          <a:p>
            <a:r>
              <a:rPr lang="en-US" b="1" dirty="0" smtClean="0"/>
              <a:t>Niekieno miškai (priklauso gamtai :)</a:t>
            </a:r>
          </a:p>
        </p:txBody>
      </p:sp>
      <p:sp>
        <p:nvSpPr>
          <p:cNvPr id="3" name="Content Placeholder 2"/>
          <p:cNvSpPr>
            <a:spLocks noGrp="1"/>
          </p:cNvSpPr>
          <p:nvPr>
            <p:ph idx="1"/>
          </p:nvPr>
        </p:nvSpPr>
        <p:spPr>
          <a:xfrm>
            <a:off x="367004" y="1690688"/>
            <a:ext cx="11457991" cy="4351338"/>
          </a:xfrm>
        </p:spPr>
        <p:txBody>
          <a:bodyPr/>
          <a:lstStyle/>
          <a:p>
            <a:pPr marL="0" indent="0">
              <a:buNone/>
            </a:pPr>
            <a:r>
              <a:rPr lang="en-US" b="1" dirty="0" smtClean="0"/>
              <a:t>Ar žinai, kad </a:t>
            </a:r>
            <a:r>
              <a:rPr lang="en-US" dirty="0" smtClean="0"/>
              <a:t>Lietuvoje turime paradoksalią situaciją – </a:t>
            </a:r>
            <a:r>
              <a:rPr lang="en-US" b="1" dirty="0" smtClean="0"/>
              <a:t>apie 12,5 % (267,5 tūkst. ha) miškų vis dar yra niekieno</a:t>
            </a:r>
            <a:r>
              <a:rPr lang="en-US" dirty="0" smtClean="0"/>
              <a:t>, daliai šių miškų yra pateikti prašymai juos grąžinti, tačiau apie 110 tūkst. ha neturi potencialių savininkų. 1991 m. pradėta vykdyti žemės reforma ir jos grąžinimas savininkams tęsiasi iki šiol, o pabaigos dar nematyti. O kol nesibaigė žemės grąžinimas, nėra ir sprendimo dėl miškų, į kurių nuosavybę neatsirado pretendentų.</a:t>
            </a:r>
          </a:p>
          <a:p>
            <a:pPr marL="0" indent="0">
              <a:buNone/>
            </a:pPr>
            <a:r>
              <a:rPr lang="en-US" dirty="0" smtClean="0"/>
              <a:t>Tokiuose miškuose, pagal galiojančius teisės aktus, </a:t>
            </a:r>
            <a:r>
              <a:rPr lang="en-US" b="1" dirty="0" smtClean="0"/>
              <a:t>negalima vykdyti jokių kirtimų, išskyrus sanitarinius</a:t>
            </a:r>
            <a:r>
              <a:rPr lang="en-US" dirty="0" smtClean="0"/>
              <a:t> (kai siekiant išvengti ligų ar miško kenkėjų plitimo kertami pažeisti, džiūstantys medžiai ir sausuoliai.)</a:t>
            </a:r>
            <a:r>
              <a:rPr lang="en-US" b="1" dirty="0" smtClean="0"/>
              <a:t/>
            </a:r>
            <a:br>
              <a:rPr lang="en-US" b="1" dirty="0" smtClean="0"/>
            </a:br>
            <a:r>
              <a:rPr lang="en-US" b="1" dirty="0" smtClean="0"/>
              <a:t/>
            </a:r>
            <a:br>
              <a:rPr lang="en-US" b="1" dirty="0" smtClean="0"/>
            </a:br>
            <a:endParaRPr lang="en-US" dirty="0"/>
          </a:p>
        </p:txBody>
      </p:sp>
    </p:spTree>
    <p:extLst>
      <p:ext uri="{BB962C8B-B14F-4D97-AF65-F5344CB8AC3E}">
        <p14:creationId xmlns:p14="http://schemas.microsoft.com/office/powerpoint/2010/main" val="1584152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862" y="2548489"/>
            <a:ext cx="10515600" cy="1325563"/>
          </a:xfrm>
        </p:spPr>
        <p:txBody>
          <a:bodyPr/>
          <a:lstStyle/>
          <a:p>
            <a:pPr algn="ctr"/>
            <a:r>
              <a:rPr lang="en-US" dirty="0" smtClean="0">
                <a:latin typeface="+mn-lt"/>
              </a:rPr>
              <a:t>MIŠKO NAUDOJIMAS</a:t>
            </a:r>
            <a:endParaRPr lang="en-US" dirty="0">
              <a:latin typeface="+mn-lt"/>
            </a:endParaRPr>
          </a:p>
        </p:txBody>
      </p:sp>
    </p:spTree>
    <p:extLst>
      <p:ext uri="{BB962C8B-B14F-4D97-AF65-F5344CB8AC3E}">
        <p14:creationId xmlns:p14="http://schemas.microsoft.com/office/powerpoint/2010/main" val="13849546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562" y="283564"/>
            <a:ext cx="11426891" cy="641581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dirty="0" smtClean="0"/>
              <a:t>MIŠKO NAUDOJIMAS (</a:t>
            </a:r>
            <a:r>
              <a:rPr lang="en-US" sz="4000" dirty="0" err="1" smtClean="0"/>
              <a:t>moderni</a:t>
            </a:r>
            <a:r>
              <a:rPr lang="en-US" sz="4000" dirty="0" smtClean="0"/>
              <a:t> </a:t>
            </a:r>
            <a:r>
              <a:rPr lang="en-US" sz="4000" dirty="0" err="1" smtClean="0"/>
              <a:t>miškininkystė</a:t>
            </a:r>
            <a:r>
              <a:rPr lang="en-US" sz="4000" dirty="0" smtClean="0"/>
              <a: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1) PAGRINDINIS </a:t>
            </a:r>
            <a:r>
              <a:rPr lang="mr-IN" dirty="0" smtClean="0"/>
              <a:t>–</a:t>
            </a:r>
            <a:r>
              <a:rPr lang="en-US" dirty="0" smtClean="0"/>
              <a:t> </a:t>
            </a:r>
            <a:r>
              <a:rPr lang="en-US" b="1" dirty="0" smtClean="0"/>
              <a:t>PLYNI IR NEPLYNI KIRTIMAI.  </a:t>
            </a:r>
            <a:r>
              <a:rPr lang="en-US" dirty="0" smtClean="0"/>
              <a:t/>
            </a:r>
            <a:br>
              <a:rPr lang="en-US" dirty="0" smtClean="0"/>
            </a:br>
            <a:r>
              <a:rPr lang="en-US" dirty="0" smtClean="0"/>
              <a:t/>
            </a:r>
            <a:br>
              <a:rPr lang="en-US" dirty="0" smtClean="0"/>
            </a:br>
            <a:r>
              <a:rPr lang="en-US" b="1" dirty="0" smtClean="0"/>
              <a:t>2) TARPINIS NAUDOJIMAS </a:t>
            </a:r>
            <a:r>
              <a:rPr lang="en-US" dirty="0" smtClean="0"/>
              <a:t>- tai ugdomieji ir sanitariniai kirtimai bei </a:t>
            </a:r>
            <a:r>
              <a:rPr lang="en-US" dirty="0" err="1" smtClean="0"/>
              <a:t>specialios</a:t>
            </a:r>
            <a:r>
              <a:rPr lang="en-US" dirty="0" smtClean="0"/>
              <a:t> </a:t>
            </a:r>
            <a:r>
              <a:rPr lang="en-US" dirty="0" err="1" smtClean="0"/>
              <a:t>paskirties</a:t>
            </a:r>
            <a:r>
              <a:rPr lang="en-US" dirty="0" smtClean="0"/>
              <a:t> </a:t>
            </a:r>
            <a:r>
              <a:rPr lang="en-US" dirty="0" err="1" smtClean="0"/>
              <a:t>ir</a:t>
            </a:r>
            <a:r>
              <a:rPr lang="en-US" dirty="0" smtClean="0"/>
              <a:t> </a:t>
            </a:r>
            <a:r>
              <a:rPr lang="en-US" dirty="0" err="1" smtClean="0"/>
              <a:t>kiti</a:t>
            </a:r>
            <a:r>
              <a:rPr lang="en-US" dirty="0" smtClean="0"/>
              <a:t> </a:t>
            </a:r>
            <a:r>
              <a:rPr lang="en-US" dirty="0" err="1" smtClean="0"/>
              <a:t>kirtimai</a:t>
            </a:r>
            <a:r>
              <a:rPr lang="en-US" dirty="0" smtClean="0"/>
              <a:t> (</a:t>
            </a:r>
            <a:r>
              <a:rPr lang="en-US" dirty="0" err="1" smtClean="0"/>
              <a:t>kraštovaizdžio</a:t>
            </a:r>
            <a:r>
              <a:rPr lang="en-US" dirty="0" smtClean="0"/>
              <a:t> </a:t>
            </a:r>
            <a:r>
              <a:rPr lang="en-US" dirty="0" err="1" smtClean="0"/>
              <a:t>formavimo</a:t>
            </a:r>
            <a:r>
              <a:rPr lang="en-US" dirty="0" smtClean="0"/>
              <a:t>, </a:t>
            </a:r>
            <a:r>
              <a:rPr lang="en-US" dirty="0" err="1" smtClean="0"/>
              <a:t>saugomų</a:t>
            </a:r>
            <a:r>
              <a:rPr lang="en-US" dirty="0" smtClean="0"/>
              <a:t> </a:t>
            </a:r>
            <a:r>
              <a:rPr lang="en-US" dirty="0" err="1" smtClean="0"/>
              <a:t>augalų</a:t>
            </a:r>
            <a:r>
              <a:rPr lang="en-US" dirty="0" smtClean="0"/>
              <a:t> </a:t>
            </a:r>
            <a:r>
              <a:rPr lang="en-US" dirty="0" err="1" smtClean="0"/>
              <a:t>ir</a:t>
            </a:r>
            <a:r>
              <a:rPr lang="en-US" dirty="0" smtClean="0"/>
              <a:t> </a:t>
            </a:r>
            <a:r>
              <a:rPr lang="en-US" dirty="0" err="1" smtClean="0"/>
              <a:t>gyvūnų</a:t>
            </a:r>
            <a:r>
              <a:rPr lang="en-US" dirty="0" smtClean="0"/>
              <a:t> </a:t>
            </a:r>
            <a:r>
              <a:rPr lang="en-US" dirty="0" err="1" smtClean="0"/>
              <a:t>rūšių</a:t>
            </a:r>
            <a:r>
              <a:rPr lang="en-US" dirty="0" smtClean="0"/>
              <a:t> </a:t>
            </a:r>
            <a:r>
              <a:rPr lang="en-US" dirty="0" err="1" smtClean="0"/>
              <a:t>apsaugai</a:t>
            </a:r>
            <a:r>
              <a:rPr lang="en-US" dirty="0" smtClean="0"/>
              <a:t> </a:t>
            </a:r>
            <a:r>
              <a:rPr lang="en-US" dirty="0" err="1" smtClean="0"/>
              <a:t>reikalingi</a:t>
            </a:r>
            <a:r>
              <a:rPr lang="en-US" dirty="0" smtClean="0"/>
              <a:t> </a:t>
            </a:r>
            <a:r>
              <a:rPr lang="en-US" dirty="0" err="1" smtClean="0"/>
              <a:t>kirtimai</a:t>
            </a:r>
            <a:r>
              <a:rPr lang="en-US" dirty="0" smtClean="0"/>
              <a:t>, </a:t>
            </a:r>
            <a:r>
              <a:rPr lang="en-US" dirty="0" err="1" smtClean="0"/>
              <a:t>įvairių</a:t>
            </a:r>
            <a:r>
              <a:rPr lang="en-US" dirty="0" smtClean="0"/>
              <a:t> </a:t>
            </a:r>
            <a:r>
              <a:rPr lang="en-US" dirty="0" err="1" smtClean="0"/>
              <a:t>trasų</a:t>
            </a:r>
            <a:r>
              <a:rPr lang="en-US" dirty="0" smtClean="0"/>
              <a:t>, </a:t>
            </a:r>
            <a:r>
              <a:rPr lang="en-US" dirty="0" err="1" smtClean="0"/>
              <a:t>kvartalinių</a:t>
            </a:r>
            <a:r>
              <a:rPr lang="en-US" dirty="0" smtClean="0"/>
              <a:t> </a:t>
            </a:r>
            <a:r>
              <a:rPr lang="en-US" dirty="0" err="1" smtClean="0"/>
              <a:t>linijų</a:t>
            </a:r>
            <a:r>
              <a:rPr lang="en-US" dirty="0" smtClean="0"/>
              <a:t>, </a:t>
            </a:r>
            <a:r>
              <a:rPr lang="en-US" dirty="0" err="1" smtClean="0"/>
              <a:t>sausinimo</a:t>
            </a:r>
            <a:r>
              <a:rPr lang="en-US" dirty="0" smtClean="0"/>
              <a:t> </a:t>
            </a:r>
            <a:r>
              <a:rPr lang="en-US" dirty="0" err="1" smtClean="0"/>
              <a:t>griovių</a:t>
            </a:r>
            <a:r>
              <a:rPr lang="en-US" dirty="0" smtClean="0"/>
              <a:t> </a:t>
            </a:r>
            <a:r>
              <a:rPr lang="en-US" dirty="0" err="1" smtClean="0"/>
              <a:t>valymas</a:t>
            </a:r>
            <a:r>
              <a:rPr lang="en-US" dirty="0" smtClean="0"/>
              <a:t>, </a:t>
            </a:r>
            <a:r>
              <a:rPr lang="en-US" dirty="0" err="1" smtClean="0"/>
              <a:t>kertant</a:t>
            </a:r>
            <a:r>
              <a:rPr lang="en-US" dirty="0" smtClean="0"/>
              <a:t> </a:t>
            </a:r>
            <a:r>
              <a:rPr lang="en-US" dirty="0" err="1" smtClean="0"/>
              <a:t>nepageidaujamus</a:t>
            </a:r>
            <a:r>
              <a:rPr lang="en-US" dirty="0" smtClean="0"/>
              <a:t> </a:t>
            </a:r>
            <a:r>
              <a:rPr lang="en-US" dirty="0" err="1" smtClean="0"/>
              <a:t>krūmus</a:t>
            </a:r>
            <a:r>
              <a:rPr lang="en-US" dirty="0" smtClean="0"/>
              <a:t> </a:t>
            </a:r>
            <a:r>
              <a:rPr lang="en-US" dirty="0" err="1" smtClean="0"/>
              <a:t>ir</a:t>
            </a:r>
            <a:r>
              <a:rPr lang="en-US" dirty="0" smtClean="0"/>
              <a:t> </a:t>
            </a:r>
            <a:r>
              <a:rPr lang="en-US" dirty="0" err="1" smtClean="0"/>
              <a:t>medelius</a:t>
            </a:r>
            <a:r>
              <a:rPr lang="en-US" dirty="0" smtClean="0"/>
              <a:t>, </a:t>
            </a:r>
            <a:r>
              <a:rPr lang="en-US" dirty="0" err="1" smtClean="0"/>
              <a:t>medienos</a:t>
            </a:r>
            <a:r>
              <a:rPr lang="en-US" dirty="0" smtClean="0"/>
              <a:t> </a:t>
            </a:r>
            <a:r>
              <a:rPr lang="en-US" dirty="0" err="1" smtClean="0"/>
              <a:t>sandėlių</a:t>
            </a:r>
            <a:r>
              <a:rPr lang="en-US" dirty="0" smtClean="0"/>
              <a:t> </a:t>
            </a:r>
            <a:r>
              <a:rPr lang="en-US" dirty="0" err="1" smtClean="0"/>
              <a:t>įrengimas</a:t>
            </a:r>
            <a:r>
              <a:rPr lang="en-US" dirty="0" smtClean="0"/>
              <a:t> </a:t>
            </a:r>
            <a:r>
              <a:rPr lang="en-US" dirty="0" err="1" smtClean="0"/>
              <a:t>ir</a:t>
            </a:r>
            <a:r>
              <a:rPr lang="en-US" dirty="0" smtClean="0"/>
              <a:t> kt.)</a:t>
            </a:r>
            <a:br>
              <a:rPr lang="en-US" dirty="0" smtClean="0"/>
            </a:b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3) ŠALUTINIS MIŠKO NAUDOJIMAS </a:t>
            </a:r>
            <a:r>
              <a:rPr lang="en-US" dirty="0" smtClean="0"/>
              <a:t>- tai visa tai, </a:t>
            </a:r>
            <a:r>
              <a:rPr lang="en-US" dirty="0" err="1" smtClean="0"/>
              <a:t>ką</a:t>
            </a:r>
            <a:r>
              <a:rPr lang="en-US" dirty="0" smtClean="0"/>
              <a:t> </a:t>
            </a:r>
            <a:r>
              <a:rPr lang="en-US" dirty="0" err="1" smtClean="0"/>
              <a:t>mes</a:t>
            </a:r>
            <a:r>
              <a:rPr lang="en-US" dirty="0" smtClean="0"/>
              <a:t> </a:t>
            </a:r>
            <a:r>
              <a:rPr lang="en-US" dirty="0" err="1" smtClean="0"/>
              <a:t>gauname</a:t>
            </a:r>
            <a:r>
              <a:rPr lang="en-US" dirty="0" smtClean="0"/>
              <a:t> </a:t>
            </a:r>
            <a:r>
              <a:rPr lang="en-US" dirty="0" err="1" smtClean="0"/>
              <a:t>iš</a:t>
            </a:r>
            <a:r>
              <a:rPr lang="en-US" dirty="0" smtClean="0"/>
              <a:t> </a:t>
            </a:r>
            <a:r>
              <a:rPr lang="en-US" dirty="0" err="1" smtClean="0"/>
              <a:t>miško</a:t>
            </a:r>
            <a:r>
              <a:rPr lang="en-US" dirty="0" smtClean="0"/>
              <a:t> be </a:t>
            </a:r>
            <a:r>
              <a:rPr lang="en-US" dirty="0" err="1" smtClean="0"/>
              <a:t>aukščiau</a:t>
            </a:r>
            <a:r>
              <a:rPr lang="en-US" dirty="0" smtClean="0"/>
              <a:t> </a:t>
            </a:r>
            <a:r>
              <a:rPr lang="en-US" dirty="0" err="1" smtClean="0"/>
              <a:t>paminėtų</a:t>
            </a:r>
            <a:r>
              <a:rPr lang="en-US" dirty="0" smtClean="0"/>
              <a:t> </a:t>
            </a:r>
            <a:r>
              <a:rPr lang="en-US" dirty="0" err="1" smtClean="0"/>
              <a:t>kirtimų</a:t>
            </a:r>
            <a:r>
              <a:rPr lang="en-US" dirty="0" smtClean="0"/>
              <a:t> - </a:t>
            </a:r>
            <a:r>
              <a:rPr lang="en-US" dirty="0" err="1" smtClean="0"/>
              <a:t>miško</a:t>
            </a:r>
            <a:r>
              <a:rPr lang="en-US" dirty="0" smtClean="0"/>
              <a:t> </a:t>
            </a:r>
            <a:r>
              <a:rPr lang="en-US" dirty="0" err="1" smtClean="0"/>
              <a:t>sakinimas</a:t>
            </a:r>
            <a:r>
              <a:rPr lang="en-US" dirty="0" smtClean="0"/>
              <a:t>, </a:t>
            </a:r>
            <a:r>
              <a:rPr lang="en-US" dirty="0" err="1" smtClean="0"/>
              <a:t>sulos</a:t>
            </a:r>
            <a:r>
              <a:rPr lang="en-US" dirty="0" smtClean="0"/>
              <a:t> </a:t>
            </a:r>
            <a:r>
              <a:rPr lang="en-US" dirty="0" err="1" smtClean="0"/>
              <a:t>gavyba</a:t>
            </a:r>
            <a:r>
              <a:rPr lang="en-US" dirty="0" smtClean="0"/>
              <a:t>, </a:t>
            </a:r>
            <a:r>
              <a:rPr lang="en-US" dirty="0" err="1" smtClean="0"/>
              <a:t>grybavimas</a:t>
            </a:r>
            <a:r>
              <a:rPr lang="en-US" dirty="0" smtClean="0"/>
              <a:t>, </a:t>
            </a:r>
            <a:r>
              <a:rPr lang="en-US" dirty="0" err="1" smtClean="0"/>
              <a:t>uogavimas</a:t>
            </a:r>
            <a:r>
              <a:rPr lang="en-US" dirty="0" smtClean="0"/>
              <a:t>, </a:t>
            </a:r>
            <a:r>
              <a:rPr lang="en-US" dirty="0" err="1" smtClean="0"/>
              <a:t>kirtimo</a:t>
            </a:r>
            <a:r>
              <a:rPr lang="en-US" dirty="0" smtClean="0"/>
              <a:t> </a:t>
            </a:r>
            <a:r>
              <a:rPr lang="en-US" dirty="0" err="1" smtClean="0"/>
              <a:t>atliekų</a:t>
            </a:r>
            <a:r>
              <a:rPr lang="en-US" dirty="0" smtClean="0"/>
              <a:t> </a:t>
            </a:r>
            <a:r>
              <a:rPr lang="en-US" dirty="0" err="1" smtClean="0"/>
              <a:t>surinkimas</a:t>
            </a:r>
            <a:r>
              <a:rPr lang="en-US" dirty="0" smtClean="0"/>
              <a:t> </a:t>
            </a:r>
            <a:r>
              <a:rPr lang="en-US" dirty="0" err="1" smtClean="0"/>
              <a:t>ir</a:t>
            </a:r>
            <a:r>
              <a:rPr lang="en-US" dirty="0" smtClean="0"/>
              <a:t> </a:t>
            </a:r>
            <a:r>
              <a:rPr lang="en-US" dirty="0" err="1" smtClean="0"/>
              <a:t>išvežimas</a:t>
            </a:r>
            <a:r>
              <a:rPr lang="en-US" dirty="0" smtClean="0"/>
              <a:t>, </a:t>
            </a:r>
            <a:r>
              <a:rPr lang="en-US" dirty="0" err="1" smtClean="0"/>
              <a:t>kalėdinių</a:t>
            </a:r>
            <a:r>
              <a:rPr lang="en-US" dirty="0" smtClean="0"/>
              <a:t> </a:t>
            </a:r>
            <a:r>
              <a:rPr lang="en-US" dirty="0" err="1" smtClean="0"/>
              <a:t>eglučių</a:t>
            </a:r>
            <a:r>
              <a:rPr lang="en-US" dirty="0" smtClean="0"/>
              <a:t> </a:t>
            </a:r>
            <a:r>
              <a:rPr lang="en-US" dirty="0" err="1" smtClean="0"/>
              <a:t>gamyba</a:t>
            </a:r>
            <a:r>
              <a:rPr lang="en-US" dirty="0" smtClean="0"/>
              <a:t>, </a:t>
            </a:r>
            <a:r>
              <a:rPr lang="en-US" dirty="0" err="1" smtClean="0"/>
              <a:t>miško</a:t>
            </a:r>
            <a:r>
              <a:rPr lang="en-US" dirty="0" smtClean="0"/>
              <a:t> </a:t>
            </a:r>
            <a:r>
              <a:rPr lang="en-US" dirty="0" err="1" smtClean="0"/>
              <a:t>pritaikymas</a:t>
            </a:r>
            <a:r>
              <a:rPr lang="en-US" dirty="0" smtClean="0"/>
              <a:t> </a:t>
            </a:r>
            <a:r>
              <a:rPr lang="en-US" dirty="0" err="1" smtClean="0"/>
              <a:t>rekreacijai</a:t>
            </a:r>
            <a:r>
              <a:rPr lang="en-US" dirty="0" smtClean="0"/>
              <a:t>, </a:t>
            </a:r>
            <a:r>
              <a:rPr lang="en-US" dirty="0" err="1" smtClean="0"/>
              <a:t>poilsiui</a:t>
            </a:r>
            <a:r>
              <a:rPr lang="en-US" dirty="0" smtClean="0"/>
              <a:t> </a:t>
            </a:r>
            <a:r>
              <a:rPr lang="en-US" dirty="0" err="1" smtClean="0"/>
              <a:t>ir</a:t>
            </a:r>
            <a:r>
              <a:rPr lang="en-US" dirty="0" smtClean="0"/>
              <a:t> kt.</a:t>
            </a:r>
            <a:br>
              <a:rPr lang="en-US" dirty="0" smtClean="0"/>
            </a:b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r>
            <a:br>
              <a:rPr lang="en-US" dirty="0" smtClean="0"/>
            </a:b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18790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424" y="3975715"/>
            <a:ext cx="10515600" cy="1325563"/>
          </a:xfrm>
        </p:spPr>
        <p:txBody>
          <a:bodyPr/>
          <a:lstStyle/>
          <a:p>
            <a:pPr algn="ctr"/>
            <a:r>
              <a:rPr lang="en-US" dirty="0" smtClean="0">
                <a:latin typeface="+mn-lt"/>
              </a:rPr>
              <a:t>KIRTIMŲ BŪDAI LIETUVOJE</a:t>
            </a:r>
            <a:br>
              <a:rPr lang="en-US" dirty="0" smtClean="0">
                <a:latin typeface="+mn-lt"/>
              </a:rPr>
            </a:br>
            <a:r>
              <a:rPr lang="en-US" sz="3200" dirty="0">
                <a:latin typeface="+mn-lt"/>
              </a:rPr>
              <a:t/>
            </a:r>
            <a:br>
              <a:rPr lang="en-US" sz="3200" dirty="0">
                <a:latin typeface="+mn-lt"/>
              </a:rPr>
            </a:br>
            <a:r>
              <a:rPr lang="en-US" sz="3200" i="1" dirty="0" smtClean="0">
                <a:latin typeface="+mn-lt"/>
              </a:rPr>
              <a:t/>
            </a:r>
            <a:br>
              <a:rPr lang="en-US" sz="3200" i="1" dirty="0" smtClean="0">
                <a:latin typeface="+mn-lt"/>
              </a:rPr>
            </a:br>
            <a:r>
              <a:rPr lang="en-US" sz="3200" i="1" dirty="0"/>
              <a:t>„Kai </a:t>
            </a:r>
            <a:r>
              <a:rPr lang="en-US" sz="3200" i="1" dirty="0" err="1"/>
              <a:t>studijavau</a:t>
            </a:r>
            <a:r>
              <a:rPr lang="en-US" sz="3200" i="1" dirty="0"/>
              <a:t> </a:t>
            </a:r>
            <a:r>
              <a:rPr lang="en-US" sz="3200" i="1" dirty="0" err="1"/>
              <a:t>miškininkystę</a:t>
            </a:r>
            <a:r>
              <a:rPr lang="en-US" sz="3200" i="1" dirty="0"/>
              <a:t>, </a:t>
            </a:r>
            <a:r>
              <a:rPr lang="en-US" sz="3200" i="1" dirty="0" err="1"/>
              <a:t>senieji</a:t>
            </a:r>
            <a:r>
              <a:rPr lang="en-US" sz="3200" i="1" dirty="0"/>
              <a:t> </a:t>
            </a:r>
            <a:r>
              <a:rPr lang="en-US" sz="3200" i="1" dirty="0" err="1"/>
              <a:t>profesoriai</a:t>
            </a:r>
            <a:r>
              <a:rPr lang="en-US" sz="3200" i="1" dirty="0"/>
              <a:t> </a:t>
            </a:r>
            <a:r>
              <a:rPr lang="en-US" sz="3200" i="1" dirty="0" err="1"/>
              <a:t>mokė</a:t>
            </a:r>
            <a:r>
              <a:rPr lang="en-US" sz="3200" i="1" dirty="0"/>
              <a:t>: „</a:t>
            </a:r>
            <a:r>
              <a:rPr lang="en-US" sz="3200" b="1" i="1" dirty="0" err="1"/>
              <a:t>Mišką</a:t>
            </a:r>
            <a:r>
              <a:rPr lang="en-US" sz="3200" b="1" i="1" dirty="0"/>
              <a:t> </a:t>
            </a:r>
            <a:r>
              <a:rPr lang="en-US" sz="3200" b="1" i="1" dirty="0" err="1"/>
              <a:t>reikia</a:t>
            </a:r>
            <a:r>
              <a:rPr lang="en-US" sz="3200" b="1" i="1" dirty="0"/>
              <a:t> </a:t>
            </a:r>
            <a:r>
              <a:rPr lang="en-US" sz="3200" b="1" i="1" dirty="0" err="1"/>
              <a:t>kirsti</a:t>
            </a:r>
            <a:r>
              <a:rPr lang="en-US" sz="3200" b="1" i="1" dirty="0"/>
              <a:t> </a:t>
            </a:r>
            <a:r>
              <a:rPr lang="en-US" sz="3200" b="1" i="1" dirty="0" err="1"/>
              <a:t>taip</a:t>
            </a:r>
            <a:r>
              <a:rPr lang="en-US" sz="3200" b="1" i="1" dirty="0"/>
              <a:t>, </a:t>
            </a:r>
            <a:r>
              <a:rPr lang="en-US" sz="3200" b="1" i="1" dirty="0" err="1"/>
              <a:t>kad</a:t>
            </a:r>
            <a:r>
              <a:rPr lang="en-US" sz="3200" b="1" i="1" dirty="0"/>
              <a:t> </a:t>
            </a:r>
            <a:r>
              <a:rPr lang="en-US" sz="3200" b="1" i="1" dirty="0" err="1"/>
              <a:t>jis</a:t>
            </a:r>
            <a:r>
              <a:rPr lang="en-US" sz="3200" b="1" i="1" dirty="0"/>
              <a:t> to </a:t>
            </a:r>
            <a:r>
              <a:rPr lang="en-US" sz="3200" b="1" i="1" dirty="0" err="1"/>
              <a:t>nepajustų</a:t>
            </a:r>
            <a:r>
              <a:rPr lang="en-US" sz="3200" b="1" i="1" dirty="0"/>
              <a:t>“. </a:t>
            </a:r>
            <a:r>
              <a:rPr lang="en-US" sz="3200" i="1" dirty="0"/>
              <a:t>Tai – </a:t>
            </a:r>
            <a:r>
              <a:rPr lang="en-US" sz="3200" i="1" dirty="0" err="1"/>
              <a:t>profesoriaus</a:t>
            </a:r>
            <a:r>
              <a:rPr lang="en-US" sz="3200" i="1" dirty="0"/>
              <a:t> </a:t>
            </a:r>
            <a:r>
              <a:rPr lang="en-US" sz="3200" i="1" dirty="0" err="1"/>
              <a:t>Algirdo</a:t>
            </a:r>
            <a:r>
              <a:rPr lang="en-US" sz="3200" i="1" dirty="0"/>
              <a:t> </a:t>
            </a:r>
            <a:r>
              <a:rPr lang="en-US" sz="3200" i="1" dirty="0" err="1"/>
              <a:t>Matulionio</a:t>
            </a:r>
            <a:r>
              <a:rPr lang="en-US" sz="3200" i="1" dirty="0"/>
              <a:t>, </a:t>
            </a:r>
            <a:r>
              <a:rPr lang="en-US" sz="3200" i="1" dirty="0" err="1"/>
              <a:t>miškininkystės</a:t>
            </a:r>
            <a:r>
              <a:rPr lang="en-US" sz="3200" i="1" dirty="0"/>
              <a:t> </a:t>
            </a:r>
            <a:r>
              <a:rPr lang="en-US" sz="3200" i="1" dirty="0" err="1"/>
              <a:t>mokslo</a:t>
            </a:r>
            <a:r>
              <a:rPr lang="en-US" sz="3200" i="1" dirty="0"/>
              <a:t> </a:t>
            </a:r>
            <a:r>
              <a:rPr lang="en-US" sz="3200" i="1" dirty="0" err="1"/>
              <a:t>pradininko</a:t>
            </a:r>
            <a:r>
              <a:rPr lang="en-US" sz="3200" i="1" dirty="0"/>
              <a:t> </a:t>
            </a:r>
            <a:r>
              <a:rPr lang="en-US" sz="3200" i="1" dirty="0" err="1"/>
              <a:t>žodžiai</a:t>
            </a:r>
            <a:r>
              <a:rPr lang="en-US" sz="3200" i="1" dirty="0"/>
              <a:t>. </a:t>
            </a:r>
            <a:r>
              <a:rPr lang="en-US" sz="3200" i="1" dirty="0" err="1"/>
              <a:t>Dabar</a:t>
            </a:r>
            <a:r>
              <a:rPr lang="en-US" sz="3200" i="1" dirty="0"/>
              <a:t> </a:t>
            </a:r>
            <a:r>
              <a:rPr lang="en-US" sz="3200" i="1" dirty="0" err="1"/>
              <a:t>šiuos</a:t>
            </a:r>
            <a:r>
              <a:rPr lang="en-US" sz="3200" i="1" dirty="0"/>
              <a:t> </a:t>
            </a:r>
            <a:r>
              <a:rPr lang="en-US" sz="3200" i="1" dirty="0" err="1"/>
              <a:t>žodžius</a:t>
            </a:r>
            <a:r>
              <a:rPr lang="en-US" sz="3200" i="1" dirty="0"/>
              <a:t> </a:t>
            </a:r>
            <a:r>
              <a:rPr lang="en-US" sz="3200" i="1" dirty="0" err="1"/>
              <a:t>miškininkai</a:t>
            </a:r>
            <a:r>
              <a:rPr lang="en-US" sz="3200" i="1" dirty="0"/>
              <a:t> </a:t>
            </a:r>
            <a:r>
              <a:rPr lang="en-US" sz="3200" i="1" dirty="0" err="1"/>
              <a:t>pamiršo</a:t>
            </a:r>
            <a:r>
              <a:rPr lang="en-US" sz="3200" i="1" dirty="0" smtClean="0"/>
              <a:t>.“ (</a:t>
            </a:r>
            <a:r>
              <a:rPr lang="en-US" sz="3200" i="1" dirty="0" err="1" smtClean="0"/>
              <a:t>Andrejus</a:t>
            </a:r>
            <a:r>
              <a:rPr lang="en-US" sz="3200" i="1" dirty="0" smtClean="0"/>
              <a:t> GAIDAMAVIČIUS</a:t>
            </a:r>
            <a:r>
              <a:rPr lang="en-US" sz="3200" dirty="0" smtClean="0"/>
              <a:t>)</a:t>
            </a:r>
            <a:r>
              <a:rPr lang="en-US" sz="3200" dirty="0"/>
              <a:t> </a:t>
            </a:r>
            <a:r>
              <a:rPr lang="en-US" sz="3200" dirty="0" smtClean="0"/>
              <a:t> </a:t>
            </a:r>
            <a:r>
              <a:rPr lang="en-US" sz="3200" dirty="0"/>
              <a:t/>
            </a:r>
            <a:br>
              <a:rPr lang="en-US" sz="3200" dirty="0"/>
            </a:br>
            <a:endParaRPr lang="en-US" sz="3200" dirty="0">
              <a:latin typeface="+mn-lt"/>
            </a:endParaRPr>
          </a:p>
        </p:txBody>
      </p:sp>
    </p:spTree>
    <p:extLst>
      <p:ext uri="{BB962C8B-B14F-4D97-AF65-F5344CB8AC3E}">
        <p14:creationId xmlns:p14="http://schemas.microsoft.com/office/powerpoint/2010/main" val="845738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837" y="421108"/>
            <a:ext cx="11316477" cy="1325563"/>
          </a:xfrm>
        </p:spPr>
        <p:txBody>
          <a:bodyPr/>
          <a:lstStyle/>
          <a:p>
            <a:pPr algn="ctr"/>
            <a:r>
              <a:rPr lang="en-US" b="1" dirty="0" smtClean="0">
                <a:latin typeface="+mn-lt"/>
              </a:rPr>
              <a:t>PAGRINDINIAI KIRTIMŲ BŪDAI</a:t>
            </a:r>
            <a:endParaRPr lang="en-US" b="1" dirty="0">
              <a:latin typeface="+mn-lt"/>
            </a:endParaRPr>
          </a:p>
        </p:txBody>
      </p:sp>
      <p:sp>
        <p:nvSpPr>
          <p:cNvPr id="5" name="TextBox 4"/>
          <p:cNvSpPr txBox="1"/>
          <p:nvPr/>
        </p:nvSpPr>
        <p:spPr>
          <a:xfrm>
            <a:off x="821093" y="1746670"/>
            <a:ext cx="10562253" cy="2246769"/>
          </a:xfrm>
          <a:prstGeom prst="rect">
            <a:avLst/>
          </a:prstGeom>
          <a:noFill/>
        </p:spPr>
        <p:txBody>
          <a:bodyPr wrap="square" rtlCol="0">
            <a:spAutoFit/>
          </a:bodyPr>
          <a:lstStyle/>
          <a:p>
            <a:pPr algn="ctr"/>
            <a:r>
              <a:rPr lang="en-US" sz="2800" dirty="0" smtClean="0">
                <a:latin typeface="+mn-lt"/>
              </a:rPr>
              <a:t>Lietuvoje taikomi</a:t>
            </a:r>
            <a:r>
              <a:rPr lang="en-US" sz="2800" dirty="0">
                <a:latin typeface="+mn-lt"/>
              </a:rPr>
              <a:t> </a:t>
            </a:r>
            <a:r>
              <a:rPr lang="en-US" sz="2800" dirty="0" smtClean="0">
                <a:latin typeface="+mn-lt"/>
              </a:rPr>
              <a:t>pagrindiniai miško kirtimai </a:t>
            </a:r>
            <a:br>
              <a:rPr lang="en-US" sz="2800" dirty="0" smtClean="0">
                <a:latin typeface="+mn-lt"/>
              </a:rPr>
            </a:br>
            <a:r>
              <a:rPr lang="mr-IN" sz="2800" b="1" dirty="0" smtClean="0">
                <a:latin typeface="+mn-lt"/>
              </a:rPr>
              <a:t>–</a:t>
            </a:r>
            <a:r>
              <a:rPr lang="en-US" sz="2800" b="1" dirty="0" smtClean="0">
                <a:latin typeface="+mn-lt"/>
              </a:rPr>
              <a:t> PLYNIEJI IR NEPLYNIEJI</a:t>
            </a:r>
          </a:p>
          <a:p>
            <a:endParaRPr lang="en-US" sz="2800" dirty="0">
              <a:latin typeface="+mn-lt"/>
            </a:endParaRPr>
          </a:p>
          <a:p>
            <a:pPr algn="ctr"/>
            <a:r>
              <a:rPr lang="en-US" sz="2800" b="1" dirty="0" smtClean="0">
                <a:latin typeface="+mn-lt"/>
              </a:rPr>
              <a:t>NEPLYNIEJI </a:t>
            </a:r>
            <a:r>
              <a:rPr lang="en-US" sz="2800" dirty="0" smtClean="0">
                <a:latin typeface="+mn-lt"/>
              </a:rPr>
              <a:t/>
            </a:r>
            <a:br>
              <a:rPr lang="en-US" sz="2800" dirty="0" smtClean="0">
                <a:latin typeface="+mn-lt"/>
              </a:rPr>
            </a:br>
            <a:r>
              <a:rPr lang="en-US" sz="2800" dirty="0" smtClean="0">
                <a:latin typeface="+mn-lt"/>
              </a:rPr>
              <a:t>PAGRINDINIAI MIŠKO KIRTIMAI</a:t>
            </a:r>
            <a:r>
              <a:rPr lang="en-US" sz="2800" dirty="0" smtClean="0"/>
              <a:t>:</a:t>
            </a:r>
          </a:p>
        </p:txBody>
      </p:sp>
      <p:cxnSp>
        <p:nvCxnSpPr>
          <p:cNvPr id="7" name="Straight Arrow Connector 6"/>
          <p:cNvCxnSpPr/>
          <p:nvPr/>
        </p:nvCxnSpPr>
        <p:spPr>
          <a:xfrm flipH="1">
            <a:off x="4254758" y="4061565"/>
            <a:ext cx="632927" cy="6627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125476" y="4063559"/>
            <a:ext cx="541175" cy="6587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47256" y="4798715"/>
            <a:ext cx="3415004" cy="523220"/>
          </a:xfrm>
          <a:prstGeom prst="rect">
            <a:avLst/>
          </a:prstGeom>
          <a:noFill/>
        </p:spPr>
        <p:txBody>
          <a:bodyPr wrap="square" rtlCol="0">
            <a:spAutoFit/>
          </a:bodyPr>
          <a:lstStyle/>
          <a:p>
            <a:r>
              <a:rPr lang="en-US" sz="2800" b="1" dirty="0" smtClean="0"/>
              <a:t>ATRANKINIAI</a:t>
            </a:r>
            <a:endParaRPr lang="en-US" sz="2800" b="1" dirty="0"/>
          </a:p>
        </p:txBody>
      </p:sp>
      <p:sp>
        <p:nvSpPr>
          <p:cNvPr id="13" name="TextBox 12"/>
          <p:cNvSpPr txBox="1"/>
          <p:nvPr/>
        </p:nvSpPr>
        <p:spPr>
          <a:xfrm>
            <a:off x="7125476" y="4798715"/>
            <a:ext cx="3013789" cy="523220"/>
          </a:xfrm>
          <a:prstGeom prst="rect">
            <a:avLst/>
          </a:prstGeom>
          <a:noFill/>
        </p:spPr>
        <p:txBody>
          <a:bodyPr wrap="square" rtlCol="0">
            <a:spAutoFit/>
          </a:bodyPr>
          <a:lstStyle/>
          <a:p>
            <a:r>
              <a:rPr lang="en-US" sz="2800" b="1" dirty="0" smtClean="0"/>
              <a:t>ATVEJINIAI</a:t>
            </a:r>
            <a:endParaRPr lang="en-US" sz="2800" b="1" dirty="0"/>
          </a:p>
        </p:txBody>
      </p:sp>
    </p:spTree>
    <p:extLst>
      <p:ext uri="{BB962C8B-B14F-4D97-AF65-F5344CB8AC3E}">
        <p14:creationId xmlns:p14="http://schemas.microsoft.com/office/powerpoint/2010/main" val="752981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gyvasmiskas.lt/wp-content/uploads/2018/06/KIRTIMAI-LAST.jpg">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5111" y="366324"/>
            <a:ext cx="10860833" cy="610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3756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438" y="139700"/>
            <a:ext cx="6521450" cy="6459538"/>
          </a:xfrm>
        </p:spPr>
      </p:pic>
      <p:pic>
        <p:nvPicPr>
          <p:cNvPr id="28674"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7638" y="0"/>
            <a:ext cx="6964362"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9382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423467"/>
            <a:ext cx="10515600" cy="1325563"/>
          </a:xfrm>
        </p:spPr>
        <p:txBody>
          <a:bodyPr/>
          <a:lstStyle/>
          <a:p>
            <a:r>
              <a:rPr lang="en-US" dirty="0" smtClean="0"/>
              <a:t>AR ŽINAI, KAD </a:t>
            </a:r>
            <a:endParaRPr lang="en-US" dirty="0"/>
          </a:p>
        </p:txBody>
      </p:sp>
      <p:sp>
        <p:nvSpPr>
          <p:cNvPr id="3" name="Content Placeholder 2"/>
          <p:cNvSpPr>
            <a:spLocks noGrp="1"/>
          </p:cNvSpPr>
          <p:nvPr>
            <p:ph idx="1"/>
          </p:nvPr>
        </p:nvSpPr>
        <p:spPr>
          <a:xfrm>
            <a:off x="1200150" y="1385888"/>
            <a:ext cx="10515600" cy="4351338"/>
          </a:xfrm>
        </p:spPr>
        <p:txBody>
          <a:bodyPr/>
          <a:lstStyle/>
          <a:p>
            <a:pPr marL="0" indent="0">
              <a:buNone/>
            </a:pPr>
            <a:r>
              <a:rPr lang="mr-IN" sz="3600" dirty="0" smtClean="0"/>
              <a:t>…</a:t>
            </a:r>
            <a:r>
              <a:rPr lang="lt-LT" sz="3600" dirty="0" smtClean="0"/>
              <a:t> PLYNI KIRTIMAI sudaro 70 proc. visų kirtimų?</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713" y="2493172"/>
            <a:ext cx="5360937" cy="3586954"/>
          </a:xfrm>
          <a:prstGeom prst="rect">
            <a:avLst/>
          </a:prstGeom>
        </p:spPr>
      </p:pic>
    </p:spTree>
    <p:extLst>
      <p:ext uri="{BB962C8B-B14F-4D97-AF65-F5344CB8AC3E}">
        <p14:creationId xmlns:p14="http://schemas.microsoft.com/office/powerpoint/2010/main" val="19485414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167" y="452736"/>
            <a:ext cx="10470502" cy="6125345"/>
          </a:xfrm>
          <a:prstGeom prst="rect">
            <a:avLst/>
          </a:prstGeom>
        </p:spPr>
      </p:pic>
    </p:spTree>
    <p:extLst>
      <p:ext uri="{BB962C8B-B14F-4D97-AF65-F5344CB8AC3E}">
        <p14:creationId xmlns:p14="http://schemas.microsoft.com/office/powerpoint/2010/main" val="1564143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79" y="1739234"/>
            <a:ext cx="11893420" cy="1325563"/>
          </a:xfrm>
        </p:spPr>
        <p:txBody>
          <a:bodyPr/>
          <a:lstStyle/>
          <a:p>
            <a:pPr algn="ctr"/>
            <a:r>
              <a:rPr lang="en-US" sz="5400" dirty="0" smtClean="0"/>
              <a:t>KĄ REIKIA ŽINOTI </a:t>
            </a:r>
            <a:br>
              <a:rPr lang="en-US" sz="5400" dirty="0" smtClean="0"/>
            </a:br>
            <a:r>
              <a:rPr lang="en-US" sz="5400" dirty="0" smtClean="0"/>
              <a:t>APIE LIETUVOS MIŠKUS?</a:t>
            </a:r>
            <a:r>
              <a:rPr lang="en-US" sz="5400" b="1" dirty="0" smtClean="0"/>
              <a:t/>
            </a:r>
            <a:br>
              <a:rPr lang="en-US" sz="5400" b="1" dirty="0" smtClean="0"/>
            </a:br>
            <a:r>
              <a:rPr lang="en-US" sz="5400" b="1" dirty="0" smtClean="0"/>
              <a:t>MIŠKO GYNĖJO ABC </a:t>
            </a:r>
            <a:br>
              <a:rPr lang="en-US" sz="5400" b="1" dirty="0" smtClean="0"/>
            </a:br>
            <a:endParaRPr lang="en-US" sz="5400" b="1" dirty="0"/>
          </a:p>
        </p:txBody>
      </p:sp>
      <p:pic>
        <p:nvPicPr>
          <p:cNvPr id="7"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46567" y="3260555"/>
            <a:ext cx="3597445" cy="3597445"/>
          </a:xfrm>
        </p:spPr>
      </p:pic>
    </p:spTree>
    <p:extLst>
      <p:ext uri="{BB962C8B-B14F-4D97-AF65-F5344CB8AC3E}">
        <p14:creationId xmlns:p14="http://schemas.microsoft.com/office/powerpoint/2010/main" val="11644537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752" y="638673"/>
            <a:ext cx="7576458" cy="5649902"/>
          </a:xfrm>
          <a:prstGeom prst="rect">
            <a:avLst/>
          </a:prstGeom>
        </p:spPr>
      </p:pic>
    </p:spTree>
    <p:extLst>
      <p:ext uri="{BB962C8B-B14F-4D97-AF65-F5344CB8AC3E}">
        <p14:creationId xmlns:p14="http://schemas.microsoft.com/office/powerpoint/2010/main" val="12202968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327275"/>
            <a:ext cx="5810250" cy="1460500"/>
          </a:xfrm>
        </p:spPr>
        <p:txBody>
          <a:bodyPr/>
          <a:lstStyle/>
          <a:p>
            <a:r>
              <a:rPr lang="en-US" dirty="0" smtClean="0"/>
              <a:t>KIEK GYVENA MEDŽIAI?</a:t>
            </a:r>
            <a:endParaRPr lang="en-US" dirty="0"/>
          </a:p>
        </p:txBody>
      </p:sp>
    </p:spTree>
    <p:extLst>
      <p:ext uri="{BB962C8B-B14F-4D97-AF65-F5344CB8AC3E}">
        <p14:creationId xmlns:p14="http://schemas.microsoft.com/office/powerpoint/2010/main" val="1426535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384175"/>
            <a:ext cx="10515600" cy="1325563"/>
          </a:xfrm>
        </p:spPr>
        <p:txBody>
          <a:bodyPr/>
          <a:lstStyle/>
          <a:p>
            <a:r>
              <a:rPr lang="en-US" dirty="0" smtClean="0"/>
              <a:t>KOKIO AMŽIAUS MEDŽIUS KERTA?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14567"/>
            <a:ext cx="7783286" cy="5165786"/>
          </a:xfrm>
        </p:spPr>
      </p:pic>
      <p:sp>
        <p:nvSpPr>
          <p:cNvPr id="5" name="TextBox 4"/>
          <p:cNvSpPr txBox="1"/>
          <p:nvPr/>
        </p:nvSpPr>
        <p:spPr>
          <a:xfrm>
            <a:off x="8545286" y="1514567"/>
            <a:ext cx="3456214" cy="5262979"/>
          </a:xfrm>
          <a:prstGeom prst="rect">
            <a:avLst/>
          </a:prstGeom>
          <a:solidFill>
            <a:schemeClr val="accent6">
              <a:lumMod val="60000"/>
              <a:lumOff val="40000"/>
            </a:schemeClr>
          </a:solidFill>
        </p:spPr>
        <p:txBody>
          <a:bodyPr wrap="square" rtlCol="0">
            <a:spAutoFit/>
          </a:bodyPr>
          <a:lstStyle/>
          <a:p>
            <a:r>
              <a:rPr lang="en-US" sz="2400" b="1" dirty="0" smtClean="0"/>
              <a:t>KIEK GYVENA MEDŽIAI?</a:t>
            </a:r>
          </a:p>
          <a:p>
            <a:r>
              <a:rPr lang="en-US" sz="2400" b="1" dirty="0" smtClean="0"/>
              <a:t>GAMTINĖ BRANDA</a:t>
            </a:r>
          </a:p>
          <a:p>
            <a:endParaRPr lang="en-US" sz="2400" dirty="0"/>
          </a:p>
          <a:p>
            <a:r>
              <a:rPr lang="en-US" sz="2400" dirty="0" smtClean="0"/>
              <a:t>Šermukšniai ir minkštieji lapuočiai gyvena iki 80, </a:t>
            </a:r>
            <a:br>
              <a:rPr lang="en-US" sz="2400" dirty="0" smtClean="0"/>
            </a:br>
            <a:r>
              <a:rPr lang="en-US" sz="2400" dirty="0" smtClean="0"/>
              <a:t>Beržai –120, </a:t>
            </a:r>
            <a:br>
              <a:rPr lang="en-US" sz="2400" dirty="0" smtClean="0"/>
            </a:br>
            <a:r>
              <a:rPr lang="en-US" sz="2400" dirty="0"/>
              <a:t>O</a:t>
            </a:r>
            <a:r>
              <a:rPr lang="en-US" sz="2400" dirty="0" smtClean="0"/>
              <a:t>belys ir uosiai – 300, </a:t>
            </a:r>
            <a:r>
              <a:rPr lang="en-US" sz="2400" dirty="0"/>
              <a:t>P</a:t>
            </a:r>
            <a:r>
              <a:rPr lang="en-US" sz="2400" dirty="0" smtClean="0"/>
              <a:t>aprastosios pušys – 500, </a:t>
            </a:r>
            <a:r>
              <a:rPr lang="en-US" sz="2400" dirty="0"/>
              <a:t>K</a:t>
            </a:r>
            <a:r>
              <a:rPr lang="en-US" sz="2400" dirty="0" smtClean="0"/>
              <a:t>levai ir Eglės – 600, </a:t>
            </a:r>
            <a:br>
              <a:rPr lang="en-US" sz="2400" dirty="0" smtClean="0"/>
            </a:br>
            <a:r>
              <a:rPr lang="en-US" sz="2400" dirty="0" smtClean="0"/>
              <a:t>Liepos – 800, </a:t>
            </a:r>
            <a:br>
              <a:rPr lang="en-US" sz="2400" dirty="0" smtClean="0"/>
            </a:br>
            <a:r>
              <a:rPr lang="en-US" sz="2400" dirty="0" smtClean="0"/>
              <a:t>tik </a:t>
            </a:r>
            <a:r>
              <a:rPr lang="en-US" sz="2400" dirty="0"/>
              <a:t>A</a:t>
            </a:r>
            <a:r>
              <a:rPr lang="en-US" sz="2400" dirty="0" smtClean="0"/>
              <a:t>žuolai –1200 metų.</a:t>
            </a:r>
            <a:br>
              <a:rPr lang="en-US" sz="2400" dirty="0" smtClean="0"/>
            </a:br>
            <a:endParaRPr lang="en-US" sz="2400" dirty="0" smtClean="0"/>
          </a:p>
          <a:p>
            <a:r>
              <a:rPr lang="en-US" sz="2400" dirty="0" smtClean="0"/>
              <a:t>(žinoma, atskiri individai pasaulyje – ir </a:t>
            </a:r>
            <a:r>
              <a:rPr lang="en-US" sz="2400" dirty="0" err="1" smtClean="0"/>
              <a:t>ilgiau</a:t>
            </a:r>
            <a:r>
              <a:rPr lang="en-US" sz="2400" dirty="0" smtClean="0"/>
              <a:t>)</a:t>
            </a:r>
            <a:endParaRPr lang="en-US" dirty="0"/>
          </a:p>
        </p:txBody>
      </p:sp>
    </p:spTree>
    <p:extLst>
      <p:ext uri="{BB962C8B-B14F-4D97-AF65-F5344CB8AC3E}">
        <p14:creationId xmlns:p14="http://schemas.microsoft.com/office/powerpoint/2010/main" val="1275268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6492" y="272142"/>
            <a:ext cx="5115508" cy="5995307"/>
          </a:xfrm>
        </p:spPr>
        <p:txBody>
          <a:bodyPr/>
          <a:lstStyle/>
          <a:p>
            <a:pPr marL="0" indent="0">
              <a:buNone/>
            </a:pPr>
            <a:r>
              <a:rPr lang="en-US" dirty="0"/>
              <a:t>AR ŽINAI, KAD </a:t>
            </a:r>
            <a:r>
              <a:rPr lang="mr-IN" dirty="0"/>
              <a:t>…</a:t>
            </a:r>
            <a:endParaRPr lang="en-US" b="1" dirty="0"/>
          </a:p>
          <a:p>
            <a:pPr marL="0" indent="0">
              <a:buNone/>
            </a:pPr>
            <a:r>
              <a:rPr lang="en-US" b="1" dirty="0"/>
              <a:t>K</a:t>
            </a:r>
            <a:r>
              <a:rPr lang="en-US" b="1" dirty="0" smtClean="0"/>
              <a:t>ol šaknynas lieka gyvas, vėl skleidžia atžalas, ir tai yra tas pat medis – taip liepos, eglės gali gyventi po kelis tūkstančius metų.</a:t>
            </a:r>
            <a:endParaRPr lang="en-US" dirty="0" smtClean="0"/>
          </a:p>
          <a:p>
            <a:pPr marL="0" indent="0">
              <a:buNone/>
            </a:pPr>
            <a:r>
              <a:rPr lang="en-US" b="1" dirty="0" smtClean="0"/>
              <a:t> </a:t>
            </a:r>
            <a:endParaRPr lang="en-US" dirty="0" smtClean="0"/>
          </a:p>
          <a:p>
            <a:pPr marL="0" indent="0">
              <a:buNone/>
            </a:pPr>
            <a:r>
              <a:rPr lang="en-US" b="1" dirty="0" smtClean="0"/>
              <a:t>Švedijos kalnuose žinoma jau 9560 metų gyva paprastoji eglė. Matoma 4 metrų aukščio </a:t>
            </a:r>
            <a:r>
              <a:rPr lang="en-US" dirty="0" smtClean="0"/>
              <a:t>medžio eglės dalis nėra sena, tačiau šaknų sistemai – devyni su puse tūkstančio metų, kai kamienas miršta, iš šaknų raizginio išauga nauja eglutė.</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08" y="653142"/>
            <a:ext cx="6565384" cy="5776815"/>
          </a:xfrm>
          <a:prstGeom prst="rect">
            <a:avLst/>
          </a:prstGeom>
        </p:spPr>
      </p:pic>
    </p:spTree>
    <p:extLst>
      <p:ext uri="{BB962C8B-B14F-4D97-AF65-F5344CB8AC3E}">
        <p14:creationId xmlns:p14="http://schemas.microsoft.com/office/powerpoint/2010/main" val="1542865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593975"/>
            <a:ext cx="10515600" cy="1325563"/>
          </a:xfrm>
        </p:spPr>
        <p:txBody>
          <a:bodyPr/>
          <a:lstStyle/>
          <a:p>
            <a:r>
              <a:rPr lang="en-US" smtClean="0"/>
              <a:t>KIRTIMAI PAUKŠČIŲ PERĖJIMO METU:</a:t>
            </a:r>
            <a:endParaRPr lang="en-US"/>
          </a:p>
        </p:txBody>
      </p:sp>
    </p:spTree>
    <p:extLst>
      <p:ext uri="{BB962C8B-B14F-4D97-AF65-F5344CB8AC3E}">
        <p14:creationId xmlns:p14="http://schemas.microsoft.com/office/powerpoint/2010/main" val="11944400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86" y="365125"/>
            <a:ext cx="11129865" cy="1325563"/>
          </a:xfrm>
        </p:spPr>
        <p:txBody>
          <a:bodyPr/>
          <a:lstStyle/>
          <a:p>
            <a:r>
              <a:rPr lang="en-US" dirty="0" err="1" smtClean="0"/>
              <a:t>Paukščių</a:t>
            </a:r>
            <a:r>
              <a:rPr lang="en-US" dirty="0" smtClean="0"/>
              <a:t> </a:t>
            </a:r>
            <a:r>
              <a:rPr lang="en-US" dirty="0" err="1" smtClean="0"/>
              <a:t>perėjimo</a:t>
            </a:r>
            <a:r>
              <a:rPr lang="en-US" dirty="0" smtClean="0"/>
              <a:t> </a:t>
            </a:r>
            <a:r>
              <a:rPr lang="en-US" dirty="0" err="1" smtClean="0"/>
              <a:t>metu</a:t>
            </a:r>
            <a:r>
              <a:rPr lang="en-US" dirty="0"/>
              <a:t> </a:t>
            </a:r>
            <a:r>
              <a:rPr lang="en-US" dirty="0" err="1" smtClean="0"/>
              <a:t>taikomi</a:t>
            </a:r>
            <a:r>
              <a:rPr lang="en-US" dirty="0" smtClean="0"/>
              <a:t> </a:t>
            </a:r>
            <a:r>
              <a:rPr lang="en-US" dirty="0" err="1" smtClean="0"/>
              <a:t>apribojimai</a:t>
            </a:r>
            <a:r>
              <a:rPr lang="en-US" dirty="0" smtClean="0"/>
              <a: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111" y="1690688"/>
            <a:ext cx="11932013" cy="4995862"/>
          </a:xfrm>
        </p:spPr>
      </p:pic>
    </p:spTree>
    <p:extLst>
      <p:ext uri="{BB962C8B-B14F-4D97-AF65-F5344CB8AC3E}">
        <p14:creationId xmlns:p14="http://schemas.microsoft.com/office/powerpoint/2010/main" val="2771075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9461" y="1156997"/>
            <a:ext cx="4777274" cy="5187820"/>
          </a:xfrm>
        </p:spPr>
        <p:txBody>
          <a:bodyPr/>
          <a:lstStyle/>
          <a:p>
            <a:r>
              <a:rPr lang="en-US" smtClean="0"/>
              <a:t>Ar </a:t>
            </a:r>
            <a:r>
              <a:rPr lang="en-US" err="1" smtClean="0"/>
              <a:t>žinai</a:t>
            </a:r>
            <a:r>
              <a:rPr lang="en-US" smtClean="0"/>
              <a:t>, kad </a:t>
            </a:r>
            <a:r>
              <a:rPr lang="en-US" err="1" smtClean="0"/>
              <a:t>Lietuva</a:t>
            </a:r>
            <a:r>
              <a:rPr lang="en-US" smtClean="0"/>
              <a:t> </a:t>
            </a:r>
            <a:r>
              <a:rPr lang="en-US" err="1" smtClean="0"/>
              <a:t>diegia</a:t>
            </a:r>
            <a:r>
              <a:rPr lang="en-US" smtClean="0"/>
              <a:t> </a:t>
            </a:r>
            <a:r>
              <a:rPr lang="en-US" err="1" smtClean="0"/>
              <a:t>skandinavišką</a:t>
            </a:r>
            <a:r>
              <a:rPr lang="en-US" smtClean="0"/>
              <a:t> </a:t>
            </a:r>
            <a:r>
              <a:rPr lang="en-US" err="1" smtClean="0"/>
              <a:t>miškų</a:t>
            </a:r>
            <a:r>
              <a:rPr lang="en-US" smtClean="0"/>
              <a:t> </a:t>
            </a:r>
            <a:r>
              <a:rPr lang="en-US" err="1" smtClean="0"/>
              <a:t>valdymo</a:t>
            </a:r>
            <a:r>
              <a:rPr lang="en-US" smtClean="0"/>
              <a:t> </a:t>
            </a:r>
            <a:r>
              <a:rPr lang="en-US" err="1" smtClean="0"/>
              <a:t>modelį</a:t>
            </a:r>
            <a:r>
              <a:rPr lang="en-US" smtClean="0"/>
              <a:t>, kuris yra </a:t>
            </a:r>
            <a:r>
              <a:rPr lang="en-US" err="1" smtClean="0"/>
              <a:t>orientuotas</a:t>
            </a:r>
            <a:r>
              <a:rPr lang="en-US" smtClean="0"/>
              <a:t> </a:t>
            </a:r>
            <a:r>
              <a:rPr lang="en-US" err="1" smtClean="0"/>
              <a:t>į</a:t>
            </a:r>
            <a:r>
              <a:rPr lang="en-US" smtClean="0"/>
              <a:t> vieną </a:t>
            </a:r>
            <a:r>
              <a:rPr lang="en-US" err="1" smtClean="0"/>
              <a:t>miško</a:t>
            </a:r>
            <a:r>
              <a:rPr lang="en-US" smtClean="0"/>
              <a:t> </a:t>
            </a:r>
            <a:r>
              <a:rPr lang="en-US" err="1" smtClean="0"/>
              <a:t>funkciją</a:t>
            </a:r>
            <a:r>
              <a:rPr lang="en-US" smtClean="0"/>
              <a:t> </a:t>
            </a:r>
            <a:r>
              <a:rPr lang="mr-IN" smtClean="0"/>
              <a:t>–</a:t>
            </a:r>
            <a:r>
              <a:rPr lang="en-US" smtClean="0"/>
              <a:t> medieną?</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886" y="185653"/>
            <a:ext cx="5309560" cy="6457840"/>
          </a:xfrm>
        </p:spPr>
      </p:pic>
    </p:spTree>
    <p:extLst>
      <p:ext uri="{BB962C8B-B14F-4D97-AF65-F5344CB8AC3E}">
        <p14:creationId xmlns:p14="http://schemas.microsoft.com/office/powerpoint/2010/main" val="16016595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582" y="2531680"/>
            <a:ext cx="10515600" cy="1325563"/>
          </a:xfrm>
        </p:spPr>
        <p:txBody>
          <a:bodyPr/>
          <a:lstStyle/>
          <a:p>
            <a:pPr algn="ctr"/>
            <a:r>
              <a:rPr lang="en-US" dirty="0" smtClean="0"/>
              <a:t>MIŠKŲ SVEIKATĄ IR IMUNITETĄ </a:t>
            </a:r>
            <a:br>
              <a:rPr lang="en-US" dirty="0" smtClean="0"/>
            </a:br>
            <a:r>
              <a:rPr lang="en-US" dirty="0" smtClean="0"/>
              <a:t>LABIAUSIAI ALINA </a:t>
            </a:r>
            <a:r>
              <a:rPr lang="en-US" b="1" dirty="0" smtClean="0"/>
              <a:t>3 DALYKAI: </a:t>
            </a:r>
            <a:endParaRPr lang="en-US" b="1" dirty="0"/>
          </a:p>
        </p:txBody>
      </p:sp>
    </p:spTree>
    <p:extLst>
      <p:ext uri="{BB962C8B-B14F-4D97-AF65-F5344CB8AC3E}">
        <p14:creationId xmlns:p14="http://schemas.microsoft.com/office/powerpoint/2010/main" val="1900746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Box 7"/>
          <p:cNvSpPr txBox="1">
            <a:spLocks noChangeArrowheads="1"/>
          </p:cNvSpPr>
          <p:nvPr/>
        </p:nvSpPr>
        <p:spPr bwMode="auto">
          <a:xfrm>
            <a:off x="598473" y="5597816"/>
            <a:ext cx="269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Labanoras</a:t>
            </a:r>
          </a:p>
        </p:txBody>
      </p:sp>
      <p:sp>
        <p:nvSpPr>
          <p:cNvPr id="24582" name="TextBox 8"/>
          <p:cNvSpPr txBox="1">
            <a:spLocks noChangeArrowheads="1"/>
          </p:cNvSpPr>
          <p:nvPr/>
        </p:nvSpPr>
        <p:spPr bwMode="auto">
          <a:xfrm>
            <a:off x="9193610" y="5597816"/>
            <a:ext cx="210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Žalioji giria</a:t>
            </a:r>
          </a:p>
        </p:txBody>
      </p:sp>
      <p:sp>
        <p:nvSpPr>
          <p:cNvPr id="2" name="TextBox 1"/>
          <p:cNvSpPr txBox="1"/>
          <p:nvPr/>
        </p:nvSpPr>
        <p:spPr>
          <a:xfrm>
            <a:off x="608806" y="522514"/>
            <a:ext cx="9206998" cy="1828800"/>
          </a:xfrm>
          <a:prstGeom prst="rect">
            <a:avLst/>
          </a:prstGeom>
          <a:noFill/>
        </p:spPr>
        <p:txBody>
          <a:bodyPr wrap="square" rtlCol="0">
            <a:spAutoFit/>
          </a:bodyPr>
          <a:lstStyle/>
          <a:p>
            <a:endParaRPr lang="en-US"/>
          </a:p>
        </p:txBody>
      </p:sp>
      <p:sp>
        <p:nvSpPr>
          <p:cNvPr id="3" name="TextBox 2"/>
          <p:cNvSpPr txBox="1"/>
          <p:nvPr/>
        </p:nvSpPr>
        <p:spPr>
          <a:xfrm>
            <a:off x="228600" y="281246"/>
            <a:ext cx="11658600" cy="3816429"/>
          </a:xfrm>
          <a:prstGeom prst="rect">
            <a:avLst/>
          </a:prstGeom>
          <a:noFill/>
        </p:spPr>
        <p:txBody>
          <a:bodyPr wrap="square" rtlCol="0">
            <a:spAutoFit/>
          </a:bodyPr>
          <a:lstStyle/>
          <a:p>
            <a:pPr algn="ctr"/>
            <a:r>
              <a:rPr lang="en-US" altLang="x-none" sz="4400" dirty="0" smtClean="0"/>
              <a:t>NR.1</a:t>
            </a:r>
          </a:p>
          <a:p>
            <a:pPr algn="ctr"/>
            <a:endParaRPr lang="en-US" altLang="x-none" sz="3600" dirty="0"/>
          </a:p>
          <a:p>
            <a:pPr algn="ctr"/>
            <a:r>
              <a:rPr lang="en-US" altLang="x-none" sz="3600" dirty="0" smtClean="0"/>
              <a:t>DIDELIŲ </a:t>
            </a:r>
            <a:r>
              <a:rPr lang="en-US" altLang="x-none" sz="3600" dirty="0"/>
              <a:t>APIMČIŲ </a:t>
            </a:r>
            <a:r>
              <a:rPr lang="en-US" altLang="x-none" sz="3600" dirty="0" err="1"/>
              <a:t>kirtimai</a:t>
            </a:r>
            <a:r>
              <a:rPr lang="en-US" altLang="x-none" sz="3600" dirty="0"/>
              <a:t> </a:t>
            </a:r>
            <a:r>
              <a:rPr lang="en-US" altLang="x-none" sz="3600" dirty="0" err="1" smtClean="0"/>
              <a:t>ir</a:t>
            </a:r>
            <a:r>
              <a:rPr lang="en-US" altLang="x-none" sz="3600" dirty="0" smtClean="0"/>
              <a:t> </a:t>
            </a:r>
            <a:r>
              <a:rPr lang="en-US" altLang="x-none" sz="3600" dirty="0"/>
              <a:t>PLYNI </a:t>
            </a:r>
            <a:r>
              <a:rPr lang="en-US" altLang="x-none" sz="3600" dirty="0" smtClean="0"/>
              <a:t>KIRTIMAI</a:t>
            </a:r>
          </a:p>
          <a:p>
            <a:pPr algn="ctr"/>
            <a:r>
              <a:rPr lang="en-US" altLang="x-none" sz="3600" dirty="0" err="1" smtClean="0"/>
              <a:t>Jie</a:t>
            </a:r>
            <a:r>
              <a:rPr lang="en-US" altLang="x-none" sz="3600" dirty="0" smtClean="0"/>
              <a:t> </a:t>
            </a:r>
            <a:r>
              <a:rPr lang="en-US" altLang="x-none" sz="3600" dirty="0" err="1" smtClean="0"/>
              <a:t>labai</a:t>
            </a:r>
            <a:r>
              <a:rPr lang="en-US" altLang="x-none" sz="3600" dirty="0" smtClean="0"/>
              <a:t> </a:t>
            </a:r>
            <a:r>
              <a:rPr lang="en-US" altLang="x-none" sz="3600" dirty="0" err="1" smtClean="0"/>
              <a:t>pelningi</a:t>
            </a:r>
            <a:r>
              <a:rPr lang="en-US" altLang="x-none" sz="3600" dirty="0" smtClean="0"/>
              <a:t> </a:t>
            </a:r>
            <a:r>
              <a:rPr lang="en-US" altLang="x-none" sz="3600" dirty="0" err="1" smtClean="0"/>
              <a:t>medienos</a:t>
            </a:r>
            <a:r>
              <a:rPr lang="en-US" altLang="x-none" sz="3600" dirty="0" smtClean="0"/>
              <a:t> </a:t>
            </a:r>
            <a:r>
              <a:rPr lang="en-US" altLang="x-none" sz="3600" dirty="0" err="1" smtClean="0"/>
              <a:t>pramonei</a:t>
            </a:r>
            <a:r>
              <a:rPr lang="en-US" altLang="x-none" sz="3600" dirty="0" smtClean="0"/>
              <a:t>, </a:t>
            </a:r>
            <a:r>
              <a:rPr lang="en-US" altLang="x-none" sz="3600" dirty="0"/>
              <a:t>bet </a:t>
            </a:r>
            <a:r>
              <a:rPr lang="en-US" altLang="x-none" sz="3600" dirty="0" err="1"/>
              <a:t>turi</a:t>
            </a:r>
            <a:r>
              <a:rPr lang="en-US" altLang="x-none" sz="3600" dirty="0"/>
              <a:t> </a:t>
            </a:r>
            <a:r>
              <a:rPr lang="en-US" altLang="x-none" sz="3600" dirty="0" err="1" smtClean="0"/>
              <a:t>didžiulę</a:t>
            </a:r>
            <a:r>
              <a:rPr lang="en-US" altLang="x-none" sz="3600" dirty="0" smtClean="0"/>
              <a:t> </a:t>
            </a:r>
            <a:r>
              <a:rPr lang="en-US" altLang="x-none" sz="3600" dirty="0" err="1"/>
              <a:t>ekologinę</a:t>
            </a:r>
            <a:r>
              <a:rPr lang="en-US" altLang="x-none" sz="3600" dirty="0"/>
              <a:t> </a:t>
            </a:r>
            <a:r>
              <a:rPr lang="en-US" altLang="x-none" sz="3600" dirty="0" err="1"/>
              <a:t>ir</a:t>
            </a:r>
            <a:r>
              <a:rPr lang="en-US" altLang="x-none" sz="3600" dirty="0"/>
              <a:t> </a:t>
            </a:r>
            <a:r>
              <a:rPr lang="en-US" altLang="x-none" sz="3600" dirty="0" err="1"/>
              <a:t>socialinę</a:t>
            </a:r>
            <a:r>
              <a:rPr lang="en-US" altLang="x-none" sz="3600" dirty="0"/>
              <a:t> </a:t>
            </a:r>
            <a:r>
              <a:rPr lang="en-US" altLang="x-none" sz="3600" dirty="0" err="1" smtClean="0"/>
              <a:t>kainą</a:t>
            </a:r>
            <a:r>
              <a:rPr lang="en-US" altLang="x-none" sz="3600" dirty="0" smtClean="0"/>
              <a:t>:</a:t>
            </a:r>
          </a:p>
          <a:p>
            <a:pPr algn="ctr"/>
            <a:endParaRPr lang="en-US" altLang="x-none" sz="3600" dirty="0" smtClean="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309" y="3371281"/>
            <a:ext cx="3243202" cy="296814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362" y="3302119"/>
            <a:ext cx="3452943" cy="3106463"/>
          </a:xfrm>
          <a:prstGeom prst="rect">
            <a:avLst/>
          </a:prstGeom>
        </p:spPr>
      </p:pic>
    </p:spTree>
    <p:extLst>
      <p:ext uri="{BB962C8B-B14F-4D97-AF65-F5344CB8AC3E}">
        <p14:creationId xmlns:p14="http://schemas.microsoft.com/office/powerpoint/2010/main" val="737405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47638"/>
            <a:ext cx="11315700" cy="3175583"/>
          </a:xfrm>
        </p:spPr>
        <p:txBody>
          <a:bodyPr/>
          <a:lstStyle/>
          <a:p>
            <a:pPr marL="0" indent="0" eaLnBrk="1" hangingPunct="1">
              <a:buNone/>
            </a:pPr>
            <a:r>
              <a:rPr lang="en-US" altLang="x-none" dirty="0" smtClean="0"/>
              <a:t>AR ŽINAI, KAD: </a:t>
            </a:r>
          </a:p>
          <a:p>
            <a:pPr marL="0" indent="0" eaLnBrk="1" hangingPunct="1">
              <a:buNone/>
            </a:pPr>
            <a:r>
              <a:rPr lang="en-US" altLang="x-none" dirty="0" smtClean="0"/>
              <a:t>... miškų </a:t>
            </a:r>
            <a:r>
              <a:rPr lang="en-US" altLang="x-none" b="1" dirty="0" smtClean="0"/>
              <a:t>kirtimų apimtys </a:t>
            </a:r>
            <a:r>
              <a:rPr lang="en-US" altLang="x-none" dirty="0" smtClean="0"/>
              <a:t>nuo</a:t>
            </a:r>
            <a:r>
              <a:rPr lang="en-US" altLang="x-none" dirty="0"/>
              <a:t> </a:t>
            </a:r>
            <a:r>
              <a:rPr lang="en-US" altLang="x-none" dirty="0" smtClean="0"/>
              <a:t>Nepriklausomybės atgavimo </a:t>
            </a:r>
            <a:r>
              <a:rPr lang="en-US" altLang="x-none" b="1" dirty="0" smtClean="0"/>
              <a:t>išaugo nuo 3 milijonų iki 6,8 milijonų </a:t>
            </a:r>
            <a:r>
              <a:rPr lang="en-US" altLang="x-none" dirty="0" smtClean="0"/>
              <a:t>kubinių metrų medienos per </a:t>
            </a:r>
            <a:r>
              <a:rPr lang="en-US" altLang="x-none" dirty="0" err="1" smtClean="0"/>
              <a:t>metus</a:t>
            </a:r>
            <a:r>
              <a:rPr lang="en-US" altLang="x-none" dirty="0" smtClean="0"/>
              <a:t>?</a:t>
            </a:r>
            <a:br>
              <a:rPr lang="en-US" altLang="x-none" dirty="0" smtClean="0"/>
            </a:br>
            <a:endParaRPr lang="en-US" altLang="x-none" dirty="0" smtClean="0"/>
          </a:p>
          <a:p>
            <a:pPr marL="0" indent="0" eaLnBrk="1" hangingPunct="1">
              <a:buNone/>
            </a:pPr>
            <a:r>
              <a:rPr lang="en-US" altLang="x-none" dirty="0"/>
              <a:t>... PLYNI </a:t>
            </a:r>
            <a:r>
              <a:rPr lang="en-US" altLang="x-none" dirty="0" smtClean="0"/>
              <a:t>KIRTIMAI </a:t>
            </a:r>
            <a:r>
              <a:rPr lang="en-US" altLang="x-none" dirty="0" err="1" smtClean="0"/>
              <a:t>yra</a:t>
            </a:r>
            <a:r>
              <a:rPr lang="en-US" altLang="x-none" dirty="0" smtClean="0"/>
              <a:t> </a:t>
            </a:r>
            <a:r>
              <a:rPr lang="en-US" altLang="x-none" dirty="0" err="1" smtClean="0"/>
              <a:t>pagrindinis</a:t>
            </a:r>
            <a:r>
              <a:rPr lang="en-US" altLang="x-none" dirty="0" smtClean="0"/>
              <a:t> </a:t>
            </a:r>
            <a:r>
              <a:rPr lang="en-US" altLang="x-none" dirty="0" err="1" smtClean="0"/>
              <a:t>kirtimo</a:t>
            </a:r>
            <a:r>
              <a:rPr lang="en-US" altLang="x-none" dirty="0" smtClean="0"/>
              <a:t> </a:t>
            </a:r>
            <a:r>
              <a:rPr lang="en-US" altLang="x-none" dirty="0" err="1" smtClean="0"/>
              <a:t>būdas</a:t>
            </a:r>
            <a:r>
              <a:rPr lang="en-US" altLang="x-none" dirty="0" smtClean="0"/>
              <a:t> </a:t>
            </a:r>
            <a:r>
              <a:rPr lang="en-US" altLang="x-none" dirty="0" err="1" smtClean="0"/>
              <a:t>ir</a:t>
            </a:r>
            <a:r>
              <a:rPr lang="en-US" altLang="x-none" dirty="0" smtClean="0"/>
              <a:t> </a:t>
            </a:r>
            <a:r>
              <a:rPr lang="en-US" altLang="x-none" dirty="0" err="1"/>
              <a:t>sudaro</a:t>
            </a:r>
            <a:r>
              <a:rPr lang="en-US" altLang="x-none" dirty="0"/>
              <a:t> </a:t>
            </a:r>
            <a:r>
              <a:rPr lang="en-US" altLang="x-none" b="1" dirty="0"/>
              <a:t>70% </a:t>
            </a:r>
            <a:r>
              <a:rPr lang="en-US" altLang="x-none" b="1" dirty="0" err="1"/>
              <a:t>visų</a:t>
            </a:r>
            <a:r>
              <a:rPr lang="en-US" altLang="x-none" b="1" dirty="0"/>
              <a:t> </a:t>
            </a:r>
            <a:r>
              <a:rPr lang="en-US" altLang="x-none" b="1" dirty="0" err="1"/>
              <a:t>kirtimų</a:t>
            </a:r>
            <a:r>
              <a:rPr lang="en-US" altLang="x-none" b="1" dirty="0" smtClean="0"/>
              <a:t>?</a:t>
            </a:r>
            <a:br>
              <a:rPr lang="en-US" altLang="x-none" b="1" dirty="0" smtClean="0"/>
            </a:br>
            <a:endParaRPr lang="en-US" altLang="x-none" dirty="0"/>
          </a:p>
          <a:p>
            <a:pPr marL="0" indent="0">
              <a:buNone/>
            </a:pPr>
            <a:r>
              <a:rPr lang="en-US" altLang="x-none" dirty="0"/>
              <a:t>... </a:t>
            </a:r>
            <a:r>
              <a:rPr lang="en-US" altLang="x-none" dirty="0" err="1"/>
              <a:t>naujos</a:t>
            </a:r>
            <a:r>
              <a:rPr lang="en-US" altLang="x-none" dirty="0"/>
              <a:t> </a:t>
            </a:r>
            <a:r>
              <a:rPr lang="en-US" altLang="x-none" dirty="0" err="1"/>
              <a:t>Valdybos</a:t>
            </a:r>
            <a:r>
              <a:rPr lang="en-US" altLang="x-none" dirty="0"/>
              <a:t> </a:t>
            </a:r>
            <a:r>
              <a:rPr lang="en-US" altLang="x-none" dirty="0" err="1"/>
              <a:t>pirmininkas</a:t>
            </a:r>
            <a:r>
              <a:rPr lang="en-US" altLang="x-none" dirty="0"/>
              <a:t> </a:t>
            </a:r>
            <a:r>
              <a:rPr lang="en-US" altLang="x-none" b="1" dirty="0" err="1"/>
              <a:t>siūlo</a:t>
            </a:r>
            <a:r>
              <a:rPr lang="en-US" altLang="x-none" b="1" dirty="0"/>
              <a:t> </a:t>
            </a:r>
            <a:r>
              <a:rPr lang="en-US" altLang="x-none" b="1" dirty="0" err="1"/>
              <a:t>didinti</a:t>
            </a:r>
            <a:r>
              <a:rPr lang="en-US" altLang="x-none" b="1" dirty="0"/>
              <a:t> </a:t>
            </a:r>
            <a:r>
              <a:rPr lang="en-US" altLang="x-none" b="1" dirty="0" err="1"/>
              <a:t>kirtimus</a:t>
            </a:r>
            <a:r>
              <a:rPr lang="en-US" altLang="x-none" b="1" dirty="0" smtClean="0"/>
              <a:t>? </a:t>
            </a:r>
            <a:r>
              <a:rPr lang="en-US" altLang="x-none" dirty="0"/>
              <a:t>... </a:t>
            </a:r>
            <a:r>
              <a:rPr lang="en-US" altLang="x-none" dirty="0" err="1"/>
              <a:t>pramonė</a:t>
            </a:r>
            <a:r>
              <a:rPr lang="en-US" altLang="x-none" dirty="0"/>
              <a:t> </a:t>
            </a:r>
            <a:r>
              <a:rPr lang="en-US" altLang="x-none" dirty="0" err="1"/>
              <a:t>užsakinėja</a:t>
            </a:r>
            <a:r>
              <a:rPr lang="en-US" altLang="x-none" dirty="0"/>
              <a:t> </a:t>
            </a:r>
            <a:r>
              <a:rPr lang="en-US" altLang="x-none" dirty="0" err="1"/>
              <a:t>mokslo</a:t>
            </a:r>
            <a:r>
              <a:rPr lang="en-US" altLang="x-none" dirty="0"/>
              <a:t> </a:t>
            </a:r>
            <a:r>
              <a:rPr lang="en-US" altLang="x-none" dirty="0" err="1"/>
              <a:t>tyrimus</a:t>
            </a:r>
            <a:r>
              <a:rPr lang="en-US" altLang="x-none" dirty="0"/>
              <a:t>, </a:t>
            </a:r>
            <a:r>
              <a:rPr lang="en-US" altLang="x-none" dirty="0" err="1"/>
              <a:t>kurie</a:t>
            </a:r>
            <a:r>
              <a:rPr lang="en-US" altLang="x-none" dirty="0"/>
              <a:t> </a:t>
            </a:r>
            <a:r>
              <a:rPr lang="en-US" altLang="x-none" dirty="0" err="1"/>
              <a:t>atvertų</a:t>
            </a:r>
            <a:r>
              <a:rPr lang="en-US" altLang="x-none" dirty="0"/>
              <a:t> </a:t>
            </a:r>
            <a:r>
              <a:rPr lang="en-US" altLang="x-none" dirty="0" err="1"/>
              <a:t>kelius</a:t>
            </a:r>
            <a:r>
              <a:rPr lang="en-US" altLang="x-none" dirty="0"/>
              <a:t> </a:t>
            </a:r>
            <a:r>
              <a:rPr lang="en-US" altLang="x-none" b="1" dirty="0" err="1"/>
              <a:t>mažinti</a:t>
            </a:r>
            <a:r>
              <a:rPr lang="en-US" altLang="x-none" b="1" dirty="0"/>
              <a:t> </a:t>
            </a:r>
            <a:r>
              <a:rPr lang="en-US" altLang="x-none" b="1" dirty="0" err="1"/>
              <a:t>kertamų</a:t>
            </a:r>
            <a:r>
              <a:rPr lang="en-US" altLang="x-none" b="1" dirty="0"/>
              <a:t> </a:t>
            </a:r>
            <a:r>
              <a:rPr lang="en-US" altLang="x-none" b="1" dirty="0" err="1"/>
              <a:t>medžių</a:t>
            </a:r>
            <a:r>
              <a:rPr lang="en-US" altLang="x-none" b="1" dirty="0"/>
              <a:t> </a:t>
            </a:r>
            <a:r>
              <a:rPr lang="en-US" altLang="x-none" b="1" dirty="0" err="1"/>
              <a:t>amžių</a:t>
            </a:r>
            <a:r>
              <a:rPr lang="en-US" altLang="x-none" dirty="0" smtClean="0"/>
              <a:t>?</a:t>
            </a:r>
            <a:br>
              <a:rPr lang="en-US" altLang="x-none" dirty="0" smtClean="0"/>
            </a:br>
            <a:endParaRPr lang="en-US" altLang="x-none" b="1" dirty="0" smtClean="0"/>
          </a:p>
          <a:p>
            <a:pPr marL="0" indent="0">
              <a:buNone/>
            </a:pPr>
            <a:r>
              <a:rPr lang="mr-IN" altLang="x-none" b="1" dirty="0" smtClean="0"/>
              <a:t>…</a:t>
            </a:r>
            <a:r>
              <a:rPr lang="en-US" altLang="x-none" b="1" dirty="0" err="1" smtClean="0"/>
              <a:t>Kas</a:t>
            </a:r>
            <a:r>
              <a:rPr lang="en-US" altLang="x-none" b="1" dirty="0" smtClean="0"/>
              <a:t> 5 </a:t>
            </a:r>
            <a:r>
              <a:rPr lang="en-US" altLang="x-none" b="1" dirty="0" err="1" smtClean="0"/>
              <a:t>metus</a:t>
            </a:r>
            <a:r>
              <a:rPr lang="en-US" altLang="x-none" b="1" dirty="0" smtClean="0"/>
              <a:t> </a:t>
            </a:r>
            <a:r>
              <a:rPr lang="en-US" altLang="x-none" b="1" dirty="0" err="1" smtClean="0"/>
              <a:t>Vyriausyb</a:t>
            </a:r>
            <a:r>
              <a:rPr lang="en-US" altLang="x-none" b="1" dirty="0" err="1" smtClean="0"/>
              <a:t>ė</a:t>
            </a:r>
            <a:r>
              <a:rPr lang="en-US" altLang="x-none" b="1" dirty="0" smtClean="0"/>
              <a:t> </a:t>
            </a:r>
            <a:r>
              <a:rPr lang="en-US" altLang="x-none" b="1" dirty="0" err="1" smtClean="0"/>
              <a:t>tvirtina</a:t>
            </a:r>
            <a:r>
              <a:rPr lang="en-US" altLang="x-none" b="1" dirty="0" smtClean="0"/>
              <a:t> </a:t>
            </a:r>
            <a:r>
              <a:rPr lang="en-US" altLang="x-none" b="1" dirty="0" err="1" smtClean="0"/>
              <a:t>naujas</a:t>
            </a:r>
            <a:r>
              <a:rPr lang="en-US" altLang="x-none" b="1" dirty="0" smtClean="0"/>
              <a:t> </a:t>
            </a:r>
            <a:r>
              <a:rPr lang="en-US" altLang="x-none" b="1" dirty="0" err="1" smtClean="0"/>
              <a:t>kirtimas</a:t>
            </a:r>
            <a:r>
              <a:rPr lang="en-US" altLang="x-none" b="1" dirty="0" smtClean="0"/>
              <a:t> </a:t>
            </a:r>
            <a:r>
              <a:rPr lang="en-US" altLang="x-none" b="1" dirty="0" err="1" smtClean="0"/>
              <a:t>normas</a:t>
            </a:r>
            <a:r>
              <a:rPr lang="en-US" altLang="x-none" b="1" dirty="0" smtClean="0"/>
              <a:t> </a:t>
            </a:r>
            <a:r>
              <a:rPr lang="en-US" altLang="x-none" b="1" dirty="0" err="1" smtClean="0"/>
              <a:t>ir</a:t>
            </a:r>
            <a:r>
              <a:rPr lang="en-US" altLang="x-none" b="1" dirty="0" smtClean="0"/>
              <a:t> </a:t>
            </a:r>
            <a:r>
              <a:rPr lang="en-US" altLang="x-none" b="1" dirty="0" err="1" smtClean="0"/>
              <a:t>kiekvieną</a:t>
            </a:r>
            <a:r>
              <a:rPr lang="en-US" altLang="x-none" b="1" dirty="0" smtClean="0"/>
              <a:t> </a:t>
            </a:r>
            <a:r>
              <a:rPr lang="en-US" altLang="x-none" b="1" dirty="0" err="1" smtClean="0"/>
              <a:t>kartą</a:t>
            </a:r>
            <a:r>
              <a:rPr lang="en-US" altLang="x-none" b="1" dirty="0" smtClean="0"/>
              <a:t> </a:t>
            </a:r>
            <a:r>
              <a:rPr lang="en-US" altLang="x-none" b="1" dirty="0" err="1" smtClean="0"/>
              <a:t>jas</a:t>
            </a:r>
            <a:r>
              <a:rPr lang="en-US" altLang="x-none" b="1" dirty="0" smtClean="0"/>
              <a:t> </a:t>
            </a:r>
            <a:r>
              <a:rPr lang="en-US" altLang="x-none" b="1" dirty="0" err="1" smtClean="0"/>
              <a:t>didina</a:t>
            </a:r>
            <a:r>
              <a:rPr lang="en-US" altLang="x-none" b="1" dirty="0" smtClean="0"/>
              <a:t>. </a:t>
            </a:r>
            <a:br>
              <a:rPr lang="en-US" altLang="x-none" b="1" dirty="0" smtClean="0"/>
            </a:br>
            <a:r>
              <a:rPr lang="en-US" altLang="x-none" b="1" dirty="0" smtClean="0"/>
              <a:t/>
            </a:r>
            <a:br>
              <a:rPr lang="en-US" altLang="x-none" b="1" dirty="0" smtClean="0"/>
            </a:br>
            <a:r>
              <a:rPr lang="en-US" altLang="x-none" b="1" dirty="0" smtClean="0"/>
              <a:t>2018 08 08 </a:t>
            </a:r>
            <a:r>
              <a:rPr lang="en-US" altLang="x-none" b="1" dirty="0" err="1" smtClean="0"/>
              <a:t>metais</a:t>
            </a:r>
            <a:r>
              <a:rPr lang="en-US" altLang="x-none" b="1" dirty="0" smtClean="0"/>
              <a:t> </a:t>
            </a:r>
            <a:r>
              <a:rPr lang="en-US" altLang="x-none" b="1" dirty="0" err="1" smtClean="0"/>
              <a:t>Vyriausybė</a:t>
            </a:r>
            <a:r>
              <a:rPr lang="en-US" altLang="x-none" b="1" dirty="0" smtClean="0"/>
              <a:t> </a:t>
            </a:r>
            <a:r>
              <a:rPr lang="en-US" altLang="x-none" b="1" dirty="0" err="1" smtClean="0"/>
              <a:t>patvirtino</a:t>
            </a:r>
            <a:r>
              <a:rPr lang="en-US" altLang="x-none" b="1" dirty="0" smtClean="0"/>
              <a:t> </a:t>
            </a:r>
            <a:r>
              <a:rPr lang="en-US" altLang="x-none" b="1" dirty="0" err="1" smtClean="0"/>
              <a:t>naujas</a:t>
            </a:r>
            <a:r>
              <a:rPr lang="en-US" altLang="x-none" b="1" dirty="0" smtClean="0"/>
              <a:t> </a:t>
            </a:r>
            <a:r>
              <a:rPr lang="en-US" altLang="x-none" b="1" dirty="0" err="1" smtClean="0"/>
              <a:t>kirtimų</a:t>
            </a:r>
            <a:r>
              <a:rPr lang="en-US" altLang="x-none" b="1" dirty="0" smtClean="0"/>
              <a:t> </a:t>
            </a:r>
            <a:r>
              <a:rPr lang="en-US" altLang="x-none" b="1" dirty="0" err="1" smtClean="0"/>
              <a:t>normas</a:t>
            </a:r>
            <a:r>
              <a:rPr lang="en-US" altLang="x-none" b="1" dirty="0" smtClean="0"/>
              <a:t> </a:t>
            </a:r>
            <a:r>
              <a:rPr lang="en-US" altLang="x-none" b="1" dirty="0" smtClean="0"/>
              <a:t>2019-2024 </a:t>
            </a:r>
            <a:r>
              <a:rPr lang="mr-IN" altLang="x-none" b="1" dirty="0" smtClean="0"/>
              <a:t>–</a:t>
            </a:r>
            <a:r>
              <a:rPr lang="en-US" altLang="x-none" b="1" dirty="0" smtClean="0"/>
              <a:t> </a:t>
            </a:r>
            <a:r>
              <a:rPr lang="en-US" altLang="x-none" b="1" dirty="0" err="1" smtClean="0"/>
              <a:t>padidino</a:t>
            </a:r>
            <a:r>
              <a:rPr lang="en-US" altLang="x-none" b="1" dirty="0" smtClean="0"/>
              <a:t> </a:t>
            </a:r>
            <a:r>
              <a:rPr lang="en-US" altLang="x-none" b="1" dirty="0" err="1" smtClean="0"/>
              <a:t>kirtimus</a:t>
            </a:r>
            <a:r>
              <a:rPr lang="en-US" altLang="x-none" b="1" dirty="0" smtClean="0"/>
              <a:t> 6 </a:t>
            </a:r>
            <a:r>
              <a:rPr lang="en-US" altLang="x-none" b="1" dirty="0"/>
              <a:t>proc</a:t>
            </a:r>
            <a:r>
              <a:rPr lang="en-US" altLang="x-none" dirty="0" smtClean="0"/>
              <a:t>. </a:t>
            </a:r>
            <a:r>
              <a:rPr lang="en-US" altLang="x-none" dirty="0" err="1" smtClean="0"/>
              <a:t>Paskutinį</a:t>
            </a:r>
            <a:r>
              <a:rPr lang="en-US" altLang="x-none" dirty="0" smtClean="0"/>
              <a:t> </a:t>
            </a:r>
            <a:r>
              <a:rPr lang="en-US" altLang="x-none" dirty="0" err="1" smtClean="0"/>
              <a:t>kartą</a:t>
            </a:r>
            <a:r>
              <a:rPr lang="en-US" altLang="x-none" dirty="0" smtClean="0"/>
              <a:t> </a:t>
            </a:r>
            <a:r>
              <a:rPr lang="en-US" altLang="x-none" dirty="0" err="1" smtClean="0"/>
              <a:t>kirtimai</a:t>
            </a:r>
            <a:r>
              <a:rPr lang="en-US" altLang="x-none" dirty="0" smtClean="0"/>
              <a:t> </a:t>
            </a:r>
            <a:r>
              <a:rPr lang="en-US" altLang="x-none" dirty="0" err="1" smtClean="0"/>
              <a:t>buvo</a:t>
            </a:r>
            <a:r>
              <a:rPr lang="en-US" altLang="x-none" dirty="0" smtClean="0"/>
              <a:t> </a:t>
            </a:r>
            <a:r>
              <a:rPr lang="en-US" altLang="x-none" dirty="0" err="1" smtClean="0"/>
              <a:t>didinami</a:t>
            </a:r>
            <a:r>
              <a:rPr lang="en-US" altLang="x-none" dirty="0" smtClean="0"/>
              <a:t> </a:t>
            </a:r>
            <a:r>
              <a:rPr lang="en-US" altLang="x-none" dirty="0" err="1" smtClean="0"/>
              <a:t>prieš</a:t>
            </a:r>
            <a:r>
              <a:rPr lang="en-US" altLang="x-none" dirty="0" smtClean="0"/>
              <a:t> 5 </a:t>
            </a:r>
            <a:r>
              <a:rPr lang="en-US" altLang="x-none" dirty="0" err="1" smtClean="0"/>
              <a:t>metus</a:t>
            </a:r>
            <a:r>
              <a:rPr lang="en-US" altLang="x-none" dirty="0" smtClean="0"/>
              <a:t>, 2012 </a:t>
            </a:r>
            <a:r>
              <a:rPr lang="en-US" altLang="x-none" dirty="0" err="1" smtClean="0"/>
              <a:t>metais</a:t>
            </a:r>
            <a:r>
              <a:rPr lang="en-US" altLang="x-none" dirty="0" smtClean="0"/>
              <a:t> </a:t>
            </a:r>
            <a:r>
              <a:rPr lang="mr-IN" altLang="x-none" dirty="0" smtClean="0"/>
              <a:t>–</a:t>
            </a:r>
            <a:r>
              <a:rPr lang="en-US" altLang="x-none" dirty="0" smtClean="0"/>
              <a:t> </a:t>
            </a:r>
            <a:r>
              <a:rPr lang="en-US" altLang="x-none" dirty="0" err="1" smtClean="0"/>
              <a:t>irgi</a:t>
            </a:r>
            <a:r>
              <a:rPr lang="en-US" altLang="x-none" dirty="0" smtClean="0"/>
              <a:t> 6 proc. </a:t>
            </a:r>
            <a:endParaRPr lang="en-US" altLang="x-none" dirty="0"/>
          </a:p>
          <a:p>
            <a:pPr marL="0" indent="0">
              <a:buNone/>
            </a:pPr>
            <a:r>
              <a:rPr lang="en-US" altLang="x-none" dirty="0" smtClean="0"/>
              <a:t> </a:t>
            </a:r>
            <a:endParaRPr lang="en-US" altLang="x-none" dirty="0" smtClean="0"/>
          </a:p>
          <a:p>
            <a:endParaRPr lang="en-US" dirty="0"/>
          </a:p>
        </p:txBody>
      </p:sp>
    </p:spTree>
    <p:extLst>
      <p:ext uri="{BB962C8B-B14F-4D97-AF65-F5344CB8AC3E}">
        <p14:creationId xmlns:p14="http://schemas.microsoft.com/office/powerpoint/2010/main" val="75437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38100"/>
            <a:ext cx="10515600" cy="1325563"/>
          </a:xfrm>
        </p:spPr>
        <p:txBody>
          <a:bodyPr/>
          <a:lstStyle/>
          <a:p>
            <a:r>
              <a:rPr lang="en-US" dirty="0" err="1" smtClean="0"/>
              <a:t>Turinys</a:t>
            </a:r>
            <a:endParaRPr lang="en-US" dirty="0"/>
          </a:p>
        </p:txBody>
      </p:sp>
      <p:sp>
        <p:nvSpPr>
          <p:cNvPr id="3" name="Content Placeholder 2"/>
          <p:cNvSpPr>
            <a:spLocks noGrp="1"/>
          </p:cNvSpPr>
          <p:nvPr>
            <p:ph idx="1"/>
          </p:nvPr>
        </p:nvSpPr>
        <p:spPr>
          <a:xfrm>
            <a:off x="361950" y="1789251"/>
            <a:ext cx="5257800" cy="4351338"/>
          </a:xfrm>
        </p:spPr>
        <p:txBody>
          <a:bodyPr/>
          <a:lstStyle/>
          <a:p>
            <a:r>
              <a:rPr lang="en-US" sz="2400" dirty="0" err="1" smtClean="0"/>
              <a:t>Žodynėlis</a:t>
            </a:r>
            <a:endParaRPr lang="en-US" sz="2400" dirty="0" smtClean="0"/>
          </a:p>
          <a:p>
            <a:r>
              <a:rPr lang="en-US" sz="2400" dirty="0" err="1" smtClean="0"/>
              <a:t>Miško</a:t>
            </a:r>
            <a:r>
              <a:rPr lang="en-US" sz="2400" dirty="0" smtClean="0"/>
              <a:t> </a:t>
            </a:r>
            <a:r>
              <a:rPr lang="en-US" sz="2400" dirty="0" err="1" smtClean="0"/>
              <a:t>funkcija</a:t>
            </a:r>
            <a:endParaRPr lang="en-US" sz="2400" dirty="0" smtClean="0"/>
          </a:p>
          <a:p>
            <a:r>
              <a:rPr lang="en-US" sz="2400" dirty="0" smtClean="0"/>
              <a:t>4 MIŠKŲ GRUPĖS. </a:t>
            </a:r>
            <a:r>
              <a:rPr lang="en-US" sz="2400" dirty="0" err="1" smtClean="0"/>
              <a:t>Kaip</a:t>
            </a:r>
            <a:r>
              <a:rPr lang="en-US" sz="2400" dirty="0" smtClean="0"/>
              <a:t> </a:t>
            </a:r>
            <a:r>
              <a:rPr lang="en-US" sz="2400" dirty="0" err="1" smtClean="0"/>
              <a:t>skirstomi</a:t>
            </a:r>
            <a:r>
              <a:rPr lang="en-US" sz="2400" dirty="0" smtClean="0"/>
              <a:t> </a:t>
            </a:r>
            <a:r>
              <a:rPr lang="en-US" sz="2400" dirty="0" err="1" smtClean="0"/>
              <a:t>miškai</a:t>
            </a:r>
            <a:r>
              <a:rPr lang="en-US" sz="2400" dirty="0" smtClean="0"/>
              <a:t> </a:t>
            </a:r>
            <a:r>
              <a:rPr lang="en-US" sz="2400" dirty="0" err="1" smtClean="0"/>
              <a:t>Lietuvoje</a:t>
            </a:r>
            <a:r>
              <a:rPr lang="en-US" sz="2400" dirty="0" smtClean="0"/>
              <a:t>? </a:t>
            </a:r>
          </a:p>
          <a:p>
            <a:r>
              <a:rPr lang="en-US" sz="2400" dirty="0" smtClean="0"/>
              <a:t>PRIVATŪS IR VALSTYBINIAI </a:t>
            </a:r>
            <a:r>
              <a:rPr lang="en-US" sz="2400" dirty="0" err="1" smtClean="0"/>
              <a:t>miškai</a:t>
            </a:r>
            <a:endParaRPr lang="en-US" sz="2400" dirty="0" smtClean="0"/>
          </a:p>
          <a:p>
            <a:r>
              <a:rPr lang="en-US" sz="2400" dirty="0" err="1" smtClean="0"/>
              <a:t>Kas</a:t>
            </a:r>
            <a:r>
              <a:rPr lang="en-US" sz="2400" dirty="0" smtClean="0"/>
              <a:t> </a:t>
            </a:r>
            <a:r>
              <a:rPr lang="en-US" sz="2400" dirty="0" err="1" smtClean="0"/>
              <a:t>superka</a:t>
            </a:r>
            <a:r>
              <a:rPr lang="en-US" sz="2400" dirty="0" smtClean="0"/>
              <a:t> </a:t>
            </a:r>
            <a:r>
              <a:rPr lang="en-US" sz="2400" dirty="0" err="1" smtClean="0"/>
              <a:t>Lietuvos</a:t>
            </a:r>
            <a:r>
              <a:rPr lang="en-US" sz="2400" dirty="0" smtClean="0"/>
              <a:t> </a:t>
            </a:r>
            <a:r>
              <a:rPr lang="en-US" sz="2400" dirty="0" err="1" smtClean="0"/>
              <a:t>miškus</a:t>
            </a:r>
            <a:r>
              <a:rPr lang="en-US" sz="2400" dirty="0" smtClean="0"/>
              <a:t>?</a:t>
            </a:r>
          </a:p>
          <a:p>
            <a:r>
              <a:rPr lang="en-US" sz="2400" dirty="0" err="1" smtClean="0"/>
              <a:t>Miško</a:t>
            </a:r>
            <a:r>
              <a:rPr lang="en-US" sz="2400" dirty="0" smtClean="0"/>
              <a:t> </a:t>
            </a:r>
            <a:r>
              <a:rPr lang="en-US" sz="2400" dirty="0" err="1" smtClean="0"/>
              <a:t>naudojimo</a:t>
            </a:r>
            <a:r>
              <a:rPr lang="en-US" sz="2400" dirty="0" smtClean="0"/>
              <a:t> </a:t>
            </a:r>
            <a:r>
              <a:rPr lang="en-US" sz="2400" dirty="0" err="1" smtClean="0"/>
              <a:t>būdai</a:t>
            </a:r>
            <a:endParaRPr lang="en-US" sz="2400" dirty="0" smtClean="0"/>
          </a:p>
          <a:p>
            <a:r>
              <a:rPr lang="en-US" sz="2400" dirty="0" smtClean="0"/>
              <a:t>KIRTIMŲ BŪDAI</a:t>
            </a:r>
          </a:p>
          <a:p>
            <a:r>
              <a:rPr lang="en-US" sz="2400" dirty="0" err="1" smtClean="0"/>
              <a:t>Kirtimai</a:t>
            </a:r>
            <a:r>
              <a:rPr lang="en-US" sz="2400" dirty="0" smtClean="0"/>
              <a:t> </a:t>
            </a:r>
            <a:r>
              <a:rPr lang="en-US" sz="2400" dirty="0" err="1" smtClean="0"/>
              <a:t>paukščių</a:t>
            </a:r>
            <a:r>
              <a:rPr lang="en-US" sz="2400" dirty="0" smtClean="0"/>
              <a:t> </a:t>
            </a:r>
            <a:r>
              <a:rPr lang="en-US" sz="2400" dirty="0" err="1" smtClean="0"/>
              <a:t>perėjimo</a:t>
            </a:r>
            <a:r>
              <a:rPr lang="en-US" sz="2400" dirty="0" smtClean="0"/>
              <a:t> </a:t>
            </a:r>
            <a:r>
              <a:rPr lang="en-US" sz="2400" dirty="0" err="1" smtClean="0"/>
              <a:t>metu</a:t>
            </a:r>
            <a:endParaRPr lang="en-US" sz="2400" dirty="0" smtClean="0"/>
          </a:p>
          <a:p>
            <a:r>
              <a:rPr lang="en-US" sz="2400" dirty="0" smtClean="0"/>
              <a:t>KAS LABIAUSIAI ALINA MIŠKĄ?</a:t>
            </a:r>
          </a:p>
          <a:p>
            <a:endParaRPr lang="en-US" sz="2400" dirty="0" smtClean="0"/>
          </a:p>
          <a:p>
            <a:endParaRPr lang="en-US" dirty="0"/>
          </a:p>
        </p:txBody>
      </p:sp>
      <p:sp>
        <p:nvSpPr>
          <p:cNvPr id="4" name="TextBox 3"/>
          <p:cNvSpPr txBox="1"/>
          <p:nvPr/>
        </p:nvSpPr>
        <p:spPr>
          <a:xfrm>
            <a:off x="5934075" y="1208088"/>
            <a:ext cx="6134100" cy="5970865"/>
          </a:xfrm>
          <a:prstGeom prst="rect">
            <a:avLst/>
          </a:prstGeom>
          <a:noFill/>
        </p:spPr>
        <p:txBody>
          <a:bodyPr wrap="square" rtlCol="0">
            <a:spAutoFit/>
          </a:bodyPr>
          <a:lstStyle/>
          <a:p>
            <a:pPr marL="342900" indent="-342900">
              <a:buFont typeface="Arial" charset="0"/>
              <a:buChar char="•"/>
            </a:pPr>
            <a:r>
              <a:rPr lang="en-US" sz="2400" dirty="0"/>
              <a:t>PLYNI </a:t>
            </a:r>
            <a:r>
              <a:rPr lang="en-US" sz="2400" dirty="0" smtClean="0"/>
              <a:t>KIRTIMAI. MEDIENOS PLANTACIJOS</a:t>
            </a:r>
          </a:p>
          <a:p>
            <a:pPr marL="342900" indent="-342900">
              <a:buFont typeface="Arial" charset="0"/>
              <a:buChar char="•"/>
            </a:pPr>
            <a:r>
              <a:rPr lang="en-US" sz="2400" dirty="0" err="1" smtClean="0"/>
              <a:t>Sunkioji</a:t>
            </a:r>
            <a:r>
              <a:rPr lang="en-US" sz="2400" dirty="0" smtClean="0"/>
              <a:t> </a:t>
            </a:r>
            <a:r>
              <a:rPr lang="en-US" sz="2400" dirty="0" err="1"/>
              <a:t>technika</a:t>
            </a:r>
            <a:endParaRPr lang="en-US" sz="2400" dirty="0"/>
          </a:p>
          <a:p>
            <a:pPr marL="342900" indent="-342900">
              <a:buFont typeface="Arial" charset="0"/>
              <a:buChar char="•"/>
            </a:pPr>
            <a:r>
              <a:rPr lang="en-US" sz="2400" dirty="0" err="1"/>
              <a:t>Didžiausios</a:t>
            </a:r>
            <a:r>
              <a:rPr lang="en-US" sz="2400" dirty="0"/>
              <a:t> </a:t>
            </a:r>
            <a:r>
              <a:rPr lang="en-US" sz="2400" dirty="0" err="1" smtClean="0"/>
              <a:t>grėsmės</a:t>
            </a:r>
            <a:endParaRPr lang="en-US" sz="2400" dirty="0" smtClean="0"/>
          </a:p>
          <a:p>
            <a:pPr marL="342900" indent="-342900">
              <a:buFont typeface="Arial" charset="0"/>
              <a:buChar char="•"/>
            </a:pPr>
            <a:r>
              <a:rPr lang="en-US" sz="2400" dirty="0" err="1" smtClean="0"/>
              <a:t>Kas</a:t>
            </a:r>
            <a:r>
              <a:rPr lang="en-US" sz="2400" dirty="0" smtClean="0"/>
              <a:t> </a:t>
            </a:r>
            <a:r>
              <a:rPr lang="en-US" sz="2400" dirty="0" err="1" smtClean="0"/>
              <a:t>yra</a:t>
            </a:r>
            <a:r>
              <a:rPr lang="en-US" sz="2400" dirty="0" smtClean="0"/>
              <a:t> BIOĮVAIROVĖ. </a:t>
            </a:r>
            <a:r>
              <a:rPr lang="en-US" sz="2400" dirty="0" err="1" smtClean="0"/>
              <a:t>Kuo</a:t>
            </a:r>
            <a:r>
              <a:rPr lang="en-US" sz="2400" dirty="0" smtClean="0"/>
              <a:t> </a:t>
            </a:r>
            <a:r>
              <a:rPr lang="en-US" sz="2400" dirty="0" err="1" smtClean="0"/>
              <a:t>svarbi</a:t>
            </a:r>
            <a:r>
              <a:rPr lang="en-US" sz="2400" dirty="0" smtClean="0"/>
              <a:t> NEGYVA MEDIENA?</a:t>
            </a:r>
          </a:p>
          <a:p>
            <a:pPr marL="342900" indent="-342900">
              <a:buFont typeface="Arial" charset="0"/>
              <a:buChar char="•"/>
            </a:pPr>
            <a:r>
              <a:rPr lang="en-US" sz="2400" dirty="0" err="1"/>
              <a:t>Kas</a:t>
            </a:r>
            <a:r>
              <a:rPr lang="en-US" sz="2400" dirty="0"/>
              <a:t> </a:t>
            </a:r>
            <a:r>
              <a:rPr lang="en-US" sz="2400" dirty="0" err="1"/>
              <a:t>yra</a:t>
            </a:r>
            <a:r>
              <a:rPr lang="en-US" sz="2400" dirty="0"/>
              <a:t> SENGIRĖ. Kur </a:t>
            </a:r>
            <a:r>
              <a:rPr lang="en-US" sz="2400" dirty="0" err="1" smtClean="0"/>
              <a:t>jų</a:t>
            </a:r>
            <a:r>
              <a:rPr lang="en-US" sz="2400" dirty="0" smtClean="0"/>
              <a:t> </a:t>
            </a:r>
            <a:r>
              <a:rPr lang="en-US" sz="2400" dirty="0" err="1"/>
              <a:t>rasti</a:t>
            </a:r>
            <a:r>
              <a:rPr lang="en-US" sz="2400" dirty="0"/>
              <a:t> </a:t>
            </a:r>
            <a:r>
              <a:rPr lang="en-US" sz="2400" dirty="0" err="1"/>
              <a:t>Lietuvoje</a:t>
            </a:r>
            <a:r>
              <a:rPr lang="en-US" sz="2400" dirty="0" smtClean="0"/>
              <a:t>?</a:t>
            </a:r>
          </a:p>
          <a:p>
            <a:pPr marL="342900" indent="-342900">
              <a:buFont typeface="Arial" charset="0"/>
              <a:buChar char="•"/>
            </a:pPr>
            <a:r>
              <a:rPr lang="en-US" sz="2400" dirty="0" smtClean="0"/>
              <a:t>2 </a:t>
            </a:r>
            <a:r>
              <a:rPr lang="en-US" sz="2400" dirty="0" err="1" smtClean="0"/>
              <a:t>pasaulėžiūrų</a:t>
            </a:r>
            <a:r>
              <a:rPr lang="en-US" sz="2400" dirty="0" smtClean="0"/>
              <a:t> </a:t>
            </a:r>
            <a:r>
              <a:rPr lang="en-US" sz="2400" dirty="0" err="1" smtClean="0"/>
              <a:t>susidūrimas</a:t>
            </a:r>
            <a:r>
              <a:rPr lang="en-US" sz="2400" dirty="0" smtClean="0"/>
              <a:t> </a:t>
            </a:r>
            <a:r>
              <a:rPr lang="mr-IN" sz="2400" dirty="0" smtClean="0"/>
              <a:t>–</a:t>
            </a:r>
            <a:r>
              <a:rPr lang="en-US" sz="2400" dirty="0" smtClean="0"/>
              <a:t> 2 </a:t>
            </a:r>
            <a:r>
              <a:rPr lang="en-US" sz="2400" dirty="0" err="1" smtClean="0"/>
              <a:t>keliai</a:t>
            </a:r>
            <a:endParaRPr lang="en-US" sz="2400" dirty="0" smtClean="0"/>
          </a:p>
          <a:p>
            <a:pPr marL="342900" indent="-342900">
              <a:buFont typeface="Arial" charset="0"/>
              <a:buChar char="•"/>
            </a:pPr>
            <a:r>
              <a:rPr lang="en-US" sz="2400" dirty="0" err="1" smtClean="0"/>
              <a:t>Pramoninis</a:t>
            </a:r>
            <a:r>
              <a:rPr lang="en-US" sz="2400" dirty="0" smtClean="0"/>
              <a:t> </a:t>
            </a:r>
            <a:r>
              <a:rPr lang="en-US" sz="2400" dirty="0" err="1" smtClean="0"/>
              <a:t>ir</a:t>
            </a:r>
            <a:r>
              <a:rPr lang="en-US" sz="2400" dirty="0" smtClean="0"/>
              <a:t> </a:t>
            </a:r>
            <a:r>
              <a:rPr lang="en-US" sz="2400" dirty="0" err="1" smtClean="0"/>
              <a:t>ekologinis</a:t>
            </a:r>
            <a:r>
              <a:rPr lang="en-US" sz="2400" dirty="0" smtClean="0"/>
              <a:t> </a:t>
            </a:r>
            <a:r>
              <a:rPr lang="en-US" sz="2400" dirty="0" err="1" smtClean="0"/>
              <a:t>miško</a:t>
            </a:r>
            <a:r>
              <a:rPr lang="en-US" sz="2400" dirty="0" smtClean="0"/>
              <a:t> </a:t>
            </a:r>
            <a:r>
              <a:rPr lang="en-US" sz="2400" dirty="0" err="1" smtClean="0"/>
              <a:t>apibrėžimas</a:t>
            </a:r>
            <a:endParaRPr lang="en-US" sz="2400" dirty="0" smtClean="0"/>
          </a:p>
          <a:p>
            <a:pPr marL="342900" indent="-342900">
              <a:buFont typeface="Arial" charset="0"/>
              <a:buChar char="•"/>
            </a:pPr>
            <a:r>
              <a:rPr lang="en-US" sz="2400" dirty="0" err="1" smtClean="0"/>
              <a:t>Laisva</a:t>
            </a:r>
            <a:r>
              <a:rPr lang="en-US" sz="2400" dirty="0" smtClean="0"/>
              <a:t> </a:t>
            </a:r>
            <a:r>
              <a:rPr lang="en-US" sz="2400" dirty="0" err="1" smtClean="0"/>
              <a:t>rinka</a:t>
            </a:r>
            <a:r>
              <a:rPr lang="en-US" sz="2400" dirty="0" smtClean="0"/>
              <a:t>, </a:t>
            </a:r>
            <a:r>
              <a:rPr lang="en-US" sz="2400" dirty="0" err="1" smtClean="0"/>
              <a:t>ekonomika</a:t>
            </a:r>
            <a:r>
              <a:rPr lang="en-US" sz="2400" dirty="0" smtClean="0"/>
              <a:t> </a:t>
            </a:r>
            <a:r>
              <a:rPr lang="en-US" sz="2400" dirty="0" err="1" smtClean="0"/>
              <a:t>ir</a:t>
            </a:r>
            <a:r>
              <a:rPr lang="en-US" sz="2400" dirty="0" smtClean="0"/>
              <a:t> </a:t>
            </a:r>
            <a:r>
              <a:rPr lang="en-US" sz="2400" dirty="0" err="1" smtClean="0"/>
              <a:t>miško</a:t>
            </a:r>
            <a:r>
              <a:rPr lang="en-US" sz="2400" dirty="0" smtClean="0"/>
              <a:t> </a:t>
            </a:r>
            <a:r>
              <a:rPr lang="en-US" sz="2400" dirty="0" err="1" smtClean="0"/>
              <a:t>sveikata</a:t>
            </a:r>
            <a:endParaRPr lang="en-US" sz="2400" dirty="0" smtClean="0"/>
          </a:p>
          <a:p>
            <a:pPr marL="342900" indent="-342900">
              <a:buFont typeface="Arial" charset="0"/>
              <a:buChar char="•"/>
            </a:pPr>
            <a:r>
              <a:rPr lang="en-US" sz="2400" dirty="0" err="1" smtClean="0"/>
              <a:t>Kas</a:t>
            </a:r>
            <a:r>
              <a:rPr lang="en-US" sz="2400" dirty="0" smtClean="0"/>
              <a:t> </a:t>
            </a:r>
            <a:r>
              <a:rPr lang="en-US" sz="2400" dirty="0" err="1" smtClean="0"/>
              <a:t>formuoja</a:t>
            </a:r>
            <a:r>
              <a:rPr lang="en-US" sz="2400" dirty="0" smtClean="0"/>
              <a:t> </a:t>
            </a:r>
            <a:r>
              <a:rPr lang="en-US" sz="2400" dirty="0" err="1" smtClean="0"/>
              <a:t>miškų</a:t>
            </a:r>
            <a:r>
              <a:rPr lang="en-US" sz="2400" dirty="0" smtClean="0"/>
              <a:t> </a:t>
            </a:r>
            <a:r>
              <a:rPr lang="en-US" sz="2400" dirty="0" err="1" smtClean="0"/>
              <a:t>politikos</a:t>
            </a:r>
            <a:r>
              <a:rPr lang="en-US" sz="2400" dirty="0" smtClean="0"/>
              <a:t> </a:t>
            </a:r>
            <a:r>
              <a:rPr lang="en-US" sz="2400" dirty="0" err="1" smtClean="0"/>
              <a:t>kryptį</a:t>
            </a:r>
            <a:r>
              <a:rPr lang="en-US" sz="2400" dirty="0" smtClean="0"/>
              <a:t>?</a:t>
            </a:r>
          </a:p>
          <a:p>
            <a:pPr marL="342900" indent="-342900">
              <a:buFont typeface="Arial" charset="0"/>
              <a:buChar char="•"/>
            </a:pPr>
            <a:r>
              <a:rPr lang="en-US" sz="2400" dirty="0" err="1" smtClean="0"/>
              <a:t>Ką</a:t>
            </a:r>
            <a:r>
              <a:rPr lang="en-US" sz="2400" dirty="0" smtClean="0"/>
              <a:t> </a:t>
            </a:r>
            <a:r>
              <a:rPr lang="en-US" sz="2400" dirty="0" err="1" smtClean="0"/>
              <a:t>mano</a:t>
            </a:r>
            <a:r>
              <a:rPr lang="en-US" sz="2400" dirty="0" smtClean="0"/>
              <a:t> </a:t>
            </a:r>
            <a:r>
              <a:rPr lang="en-US" sz="2400" dirty="0" err="1" smtClean="0"/>
              <a:t>piliečiai</a:t>
            </a:r>
            <a:r>
              <a:rPr lang="en-US" sz="2400" dirty="0" smtClean="0"/>
              <a:t>?</a:t>
            </a:r>
          </a:p>
          <a:p>
            <a:pPr marL="342900" indent="-342900">
              <a:buFont typeface="Arial" charset="0"/>
              <a:buChar char="•"/>
            </a:pPr>
            <a:r>
              <a:rPr lang="en-US" sz="2400" dirty="0" err="1" smtClean="0"/>
              <a:t>Kodėl</a:t>
            </a:r>
            <a:r>
              <a:rPr lang="en-US" sz="2400" dirty="0" smtClean="0"/>
              <a:t> </a:t>
            </a:r>
            <a:r>
              <a:rPr lang="en-US" sz="2400" dirty="0" err="1" smtClean="0"/>
              <a:t>vyksta</a:t>
            </a:r>
            <a:r>
              <a:rPr lang="en-US" sz="2400" dirty="0" smtClean="0"/>
              <a:t> </a:t>
            </a:r>
            <a:r>
              <a:rPr lang="en-US" sz="2400" dirty="0" err="1" smtClean="0"/>
              <a:t>miškų</a:t>
            </a:r>
            <a:r>
              <a:rPr lang="en-US" sz="2400" dirty="0" smtClean="0"/>
              <a:t> </a:t>
            </a:r>
            <a:r>
              <a:rPr lang="en-US" sz="2400" dirty="0" err="1" smtClean="0"/>
              <a:t>ir</a:t>
            </a:r>
            <a:r>
              <a:rPr lang="en-US" sz="2400" dirty="0" smtClean="0"/>
              <a:t> </a:t>
            </a:r>
            <a:r>
              <a:rPr lang="en-US" sz="2400" dirty="0" err="1" smtClean="0"/>
              <a:t>gyvos</a:t>
            </a:r>
            <a:r>
              <a:rPr lang="en-US" sz="2400" dirty="0" smtClean="0"/>
              <a:t> </a:t>
            </a:r>
            <a:r>
              <a:rPr lang="en-US" sz="2400" dirty="0" err="1" smtClean="0"/>
              <a:t>gamtos</a:t>
            </a:r>
            <a:r>
              <a:rPr lang="en-US" sz="2400" dirty="0" smtClean="0"/>
              <a:t> </a:t>
            </a:r>
            <a:r>
              <a:rPr lang="en-US" sz="2400" dirty="0" err="1" smtClean="0"/>
              <a:t>genocidas</a:t>
            </a:r>
            <a:r>
              <a:rPr lang="en-US" sz="2400" dirty="0" smtClean="0"/>
              <a:t>?</a:t>
            </a:r>
          </a:p>
          <a:p>
            <a:pPr marL="342900" indent="-342900">
              <a:buFont typeface="Arial" charset="0"/>
              <a:buChar char="•"/>
            </a:pPr>
            <a:r>
              <a:rPr lang="en-US" sz="2400" dirty="0" smtClean="0"/>
              <a:t>KĄ DARYTI?</a:t>
            </a:r>
          </a:p>
          <a:p>
            <a:pPr marL="285750" indent="-285750">
              <a:buFont typeface="Arial" charset="0"/>
              <a:buChar char="•"/>
            </a:pPr>
            <a:endParaRPr lang="en-US" sz="2800" dirty="0" smtClean="0"/>
          </a:p>
          <a:p>
            <a:pPr marL="285750" indent="-285750">
              <a:buFont typeface="Arial" charset="0"/>
              <a:buChar char="•"/>
            </a:pPr>
            <a:endParaRPr lang="en-US" dirty="0"/>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77550" y="5506864"/>
            <a:ext cx="1352487" cy="135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970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162"/>
            <a:ext cx="10515600" cy="1325563"/>
          </a:xfrm>
        </p:spPr>
        <p:txBody>
          <a:bodyPr/>
          <a:lstStyle/>
          <a:p>
            <a:r>
              <a:rPr lang="en-US" dirty="0" smtClean="0"/>
              <a:t>NEREGĖTA LIETUVA</a:t>
            </a:r>
            <a:endParaRPr lang="en-US" dirty="0"/>
          </a:p>
        </p:txBody>
      </p:sp>
      <p:sp>
        <p:nvSpPr>
          <p:cNvPr id="3" name="Content Placeholder 2"/>
          <p:cNvSpPr>
            <a:spLocks noGrp="1"/>
          </p:cNvSpPr>
          <p:nvPr>
            <p:ph idx="1"/>
          </p:nvPr>
        </p:nvSpPr>
        <p:spPr>
          <a:xfrm>
            <a:off x="838200" y="1482725"/>
            <a:ext cx="10515600" cy="4351338"/>
          </a:xfrm>
        </p:spPr>
        <p:txBody>
          <a:bodyPr/>
          <a:lstStyle/>
          <a:p>
            <a:pPr marL="0" indent="0">
              <a:buNone/>
            </a:pPr>
            <a:r>
              <a:rPr lang="en-US" i="1" dirty="0"/>
              <a:t>„</a:t>
            </a:r>
            <a:r>
              <a:rPr lang="en-US" i="1" dirty="0" err="1"/>
              <a:t>Fotoalbume</a:t>
            </a:r>
            <a:r>
              <a:rPr lang="en-US" i="1" dirty="0"/>
              <a:t> „</a:t>
            </a:r>
            <a:r>
              <a:rPr lang="en-US" i="1" dirty="0" err="1"/>
              <a:t>Neregėta</a:t>
            </a:r>
            <a:r>
              <a:rPr lang="en-US" i="1" dirty="0"/>
              <a:t> </a:t>
            </a:r>
            <a:r>
              <a:rPr lang="en-US" i="1" dirty="0" err="1"/>
              <a:t>Lietuva</a:t>
            </a:r>
            <a:r>
              <a:rPr lang="en-US" i="1" dirty="0"/>
              <a:t>“ </a:t>
            </a:r>
            <a:r>
              <a:rPr lang="en-US" i="1" dirty="0" err="1"/>
              <a:t>šiandien</a:t>
            </a:r>
            <a:r>
              <a:rPr lang="en-US" i="1" dirty="0"/>
              <a:t> </a:t>
            </a:r>
            <a:r>
              <a:rPr lang="en-US" i="1" dirty="0" err="1"/>
              <a:t>matytume</a:t>
            </a:r>
            <a:r>
              <a:rPr lang="en-US" i="1" dirty="0"/>
              <a:t> </a:t>
            </a:r>
            <a:r>
              <a:rPr lang="en-US" i="1" dirty="0" err="1"/>
              <a:t>žaizdotą</a:t>
            </a:r>
            <a:r>
              <a:rPr lang="en-US" i="1" dirty="0"/>
              <a:t> </a:t>
            </a:r>
            <a:r>
              <a:rPr lang="en-US" i="1" dirty="0" err="1" smtClean="0"/>
              <a:t>Lietuvą</a:t>
            </a:r>
            <a:r>
              <a:rPr lang="en-US" i="1" dirty="0" smtClean="0"/>
              <a:t>. (..) </a:t>
            </a:r>
            <a:r>
              <a:rPr lang="en-US" i="1" dirty="0" err="1" smtClean="0"/>
              <a:t>Jeigu</a:t>
            </a:r>
            <a:r>
              <a:rPr lang="en-US" i="1" dirty="0" smtClean="0"/>
              <a:t> </a:t>
            </a:r>
            <a:r>
              <a:rPr lang="en-US" i="1" dirty="0" err="1"/>
              <a:t>būtų</a:t>
            </a:r>
            <a:r>
              <a:rPr lang="en-US" i="1" dirty="0"/>
              <a:t> </a:t>
            </a:r>
            <a:r>
              <a:rPr lang="en-US" i="1" dirty="0" err="1"/>
              <a:t>atsisakyta</a:t>
            </a:r>
            <a:r>
              <a:rPr lang="en-US" i="1" dirty="0"/>
              <a:t> </a:t>
            </a:r>
            <a:r>
              <a:rPr lang="en-US" i="1" dirty="0" err="1"/>
              <a:t>plynų</a:t>
            </a:r>
            <a:r>
              <a:rPr lang="en-US" i="1" dirty="0"/>
              <a:t> </a:t>
            </a:r>
            <a:r>
              <a:rPr lang="en-US" i="1" dirty="0" err="1"/>
              <a:t>kirtimų</a:t>
            </a:r>
            <a:r>
              <a:rPr lang="en-US" i="1" dirty="0"/>
              <a:t> </a:t>
            </a:r>
            <a:r>
              <a:rPr lang="en-US" i="1" dirty="0" err="1"/>
              <a:t>arba</a:t>
            </a:r>
            <a:r>
              <a:rPr lang="en-US" i="1" dirty="0"/>
              <a:t> bent </a:t>
            </a:r>
            <a:r>
              <a:rPr lang="en-US" i="1" dirty="0" err="1"/>
              <a:t>jau</a:t>
            </a:r>
            <a:r>
              <a:rPr lang="en-US" i="1" dirty="0"/>
              <a:t> </a:t>
            </a:r>
            <a:r>
              <a:rPr lang="en-US" i="1" dirty="0" err="1"/>
              <a:t>jų</a:t>
            </a:r>
            <a:r>
              <a:rPr lang="en-US" i="1" dirty="0"/>
              <a:t> </a:t>
            </a:r>
            <a:r>
              <a:rPr lang="en-US" i="1" dirty="0" err="1"/>
              <a:t>mastas</a:t>
            </a:r>
            <a:r>
              <a:rPr lang="en-US" i="1" dirty="0"/>
              <a:t> </a:t>
            </a:r>
            <a:r>
              <a:rPr lang="en-US" i="1" dirty="0" err="1"/>
              <a:t>sumažintas</a:t>
            </a:r>
            <a:r>
              <a:rPr lang="en-US" i="1" dirty="0"/>
              <a:t> </a:t>
            </a:r>
            <a:r>
              <a:rPr lang="en-US" i="1" dirty="0" err="1"/>
              <a:t>perpus</a:t>
            </a:r>
            <a:r>
              <a:rPr lang="en-US" i="1" dirty="0"/>
              <a:t>, </a:t>
            </a:r>
            <a:r>
              <a:rPr lang="en-US" i="1" dirty="0" err="1"/>
              <a:t>didesnių</a:t>
            </a:r>
            <a:r>
              <a:rPr lang="en-US" i="1" dirty="0"/>
              <a:t> </a:t>
            </a:r>
            <a:r>
              <a:rPr lang="en-US" i="1" dirty="0" err="1"/>
              <a:t>problemų</a:t>
            </a:r>
            <a:r>
              <a:rPr lang="en-US" i="1" dirty="0"/>
              <a:t> </a:t>
            </a:r>
            <a:r>
              <a:rPr lang="en-US" i="1" dirty="0" err="1"/>
              <a:t>Lietuvoje</a:t>
            </a:r>
            <a:r>
              <a:rPr lang="en-US" i="1" dirty="0"/>
              <a:t> </a:t>
            </a:r>
            <a:r>
              <a:rPr lang="en-US" i="1" dirty="0" err="1"/>
              <a:t>nebeliktų</a:t>
            </a:r>
            <a:r>
              <a:rPr lang="en-US" i="1" dirty="0"/>
              <a:t>. </a:t>
            </a:r>
            <a:r>
              <a:rPr lang="en-US" i="1" dirty="0" err="1"/>
              <a:t>Kuo</a:t>
            </a:r>
            <a:r>
              <a:rPr lang="en-US" i="1" dirty="0"/>
              <a:t> </a:t>
            </a:r>
            <a:r>
              <a:rPr lang="en-US" i="1" dirty="0" err="1"/>
              <a:t>mes</a:t>
            </a:r>
            <a:r>
              <a:rPr lang="en-US" i="1" dirty="0"/>
              <a:t> </a:t>
            </a:r>
            <a:r>
              <a:rPr lang="en-US" i="1" dirty="0" err="1"/>
              <a:t>išsiskiriame</a:t>
            </a:r>
            <a:r>
              <a:rPr lang="en-US" i="1" dirty="0"/>
              <a:t> </a:t>
            </a:r>
            <a:r>
              <a:rPr lang="en-US" i="1" dirty="0" err="1"/>
              <a:t>iš</a:t>
            </a:r>
            <a:r>
              <a:rPr lang="en-US" i="1" dirty="0"/>
              <a:t> </a:t>
            </a:r>
            <a:r>
              <a:rPr lang="en-US" i="1" dirty="0" err="1"/>
              <a:t>Vakarų</a:t>
            </a:r>
            <a:r>
              <a:rPr lang="en-US" i="1" dirty="0"/>
              <a:t> </a:t>
            </a:r>
            <a:r>
              <a:rPr lang="en-US" i="1" dirty="0" err="1"/>
              <a:t>Europos</a:t>
            </a:r>
            <a:r>
              <a:rPr lang="en-US" i="1" dirty="0"/>
              <a:t>? </a:t>
            </a:r>
            <a:r>
              <a:rPr lang="en-US" i="1" dirty="0" err="1"/>
              <a:t>Natūraliu</a:t>
            </a:r>
            <a:r>
              <a:rPr lang="en-US" i="1" dirty="0"/>
              <a:t> </a:t>
            </a:r>
            <a:r>
              <a:rPr lang="en-US" i="1" dirty="0" err="1"/>
              <a:t>kraštovaizdžiu</a:t>
            </a:r>
            <a:r>
              <a:rPr lang="en-US" i="1" dirty="0"/>
              <a:t>. </a:t>
            </a:r>
            <a:r>
              <a:rPr lang="en-US" i="1" dirty="0" err="1"/>
              <a:t>Ir</a:t>
            </a:r>
            <a:r>
              <a:rPr lang="en-US" i="1" dirty="0"/>
              <a:t> </a:t>
            </a:r>
            <a:r>
              <a:rPr lang="en-US" i="1" dirty="0" err="1"/>
              <a:t>miškai</a:t>
            </a:r>
            <a:r>
              <a:rPr lang="en-US" i="1" dirty="0"/>
              <a:t> </a:t>
            </a:r>
            <a:r>
              <a:rPr lang="en-US" i="1" dirty="0" err="1"/>
              <a:t>yra</a:t>
            </a:r>
            <a:r>
              <a:rPr lang="en-US" i="1" dirty="0"/>
              <a:t> </a:t>
            </a:r>
            <a:r>
              <a:rPr lang="en-US" i="1" dirty="0" err="1"/>
              <a:t>pagrindinė</a:t>
            </a:r>
            <a:r>
              <a:rPr lang="en-US" i="1" dirty="0"/>
              <a:t> </a:t>
            </a:r>
            <a:r>
              <a:rPr lang="en-US" i="1" dirty="0" err="1"/>
              <a:t>šio</a:t>
            </a:r>
            <a:r>
              <a:rPr lang="en-US" i="1" dirty="0"/>
              <a:t> </a:t>
            </a:r>
            <a:r>
              <a:rPr lang="en-US" i="1" dirty="0" err="1"/>
              <a:t>kraštovaizdžio</a:t>
            </a:r>
            <a:r>
              <a:rPr lang="en-US" i="1" dirty="0"/>
              <a:t> </a:t>
            </a:r>
            <a:r>
              <a:rPr lang="en-US" i="1" dirty="0" err="1"/>
              <a:t>sudedamoji</a:t>
            </a:r>
            <a:r>
              <a:rPr lang="en-US" i="1" dirty="0"/>
              <a:t> </a:t>
            </a:r>
            <a:r>
              <a:rPr lang="en-US" i="1" dirty="0" err="1"/>
              <a:t>dalis</a:t>
            </a:r>
            <a:r>
              <a:rPr lang="en-US" i="1" dirty="0"/>
              <a:t>. </a:t>
            </a:r>
            <a:r>
              <a:rPr lang="en-US" i="1" dirty="0" err="1"/>
              <a:t>Ir</a:t>
            </a:r>
            <a:r>
              <a:rPr lang="en-US" i="1" dirty="0"/>
              <a:t> </a:t>
            </a:r>
            <a:r>
              <a:rPr lang="en-US" i="1" dirty="0" err="1"/>
              <a:t>jis</a:t>
            </a:r>
            <a:r>
              <a:rPr lang="en-US" i="1" dirty="0"/>
              <a:t> </a:t>
            </a:r>
            <a:r>
              <a:rPr lang="en-US" i="1" dirty="0" err="1" smtClean="0"/>
              <a:t>naikinamas</a:t>
            </a:r>
            <a:r>
              <a:rPr lang="en-US" i="1" dirty="0" smtClean="0"/>
              <a:t>.“ </a:t>
            </a:r>
            <a:r>
              <a:rPr lang="en-US" b="1" i="1" dirty="0" smtClean="0"/>
              <a:t>(</a:t>
            </a:r>
            <a:r>
              <a:rPr lang="en-US" b="1" i="1" dirty="0" err="1" smtClean="0"/>
              <a:t>Gamtininkas</a:t>
            </a:r>
            <a:r>
              <a:rPr lang="en-US" b="1" i="1" dirty="0" smtClean="0"/>
              <a:t> </a:t>
            </a:r>
            <a:r>
              <a:rPr lang="en-US" b="1" i="1" dirty="0" err="1" smtClean="0"/>
              <a:t>Andrejus</a:t>
            </a:r>
            <a:r>
              <a:rPr lang="en-US" b="1" i="1" dirty="0" smtClean="0"/>
              <a:t> GAIDAMAVIČIUS)</a:t>
            </a:r>
            <a:endParaRPr lang="en-US" b="1" i="1" dirty="0"/>
          </a:p>
          <a:p>
            <a:pPr marL="0" indent="0">
              <a:buNone/>
            </a:pPr>
            <a:r>
              <a:rPr lang="en-US" i="1" dirty="0" smtClean="0"/>
              <a:t>“… </a:t>
            </a:r>
            <a:r>
              <a:rPr lang="en-US" i="1" dirty="0" err="1"/>
              <a:t>jei</a:t>
            </a:r>
            <a:r>
              <a:rPr lang="en-US" i="1" dirty="0"/>
              <a:t> </a:t>
            </a:r>
            <a:r>
              <a:rPr lang="en-US" i="1" dirty="0" err="1"/>
              <a:t>žiūrėtume</a:t>
            </a:r>
            <a:r>
              <a:rPr lang="en-US" i="1" dirty="0"/>
              <a:t> </a:t>
            </a:r>
            <a:r>
              <a:rPr lang="en-US" i="1" dirty="0" err="1"/>
              <a:t>laikotarpį</a:t>
            </a:r>
            <a:r>
              <a:rPr lang="en-US" i="1" dirty="0"/>
              <a:t> </a:t>
            </a:r>
            <a:r>
              <a:rPr lang="en-US" i="1" dirty="0" err="1"/>
              <a:t>nuo</a:t>
            </a:r>
            <a:r>
              <a:rPr lang="en-US" i="1" dirty="0"/>
              <a:t> </a:t>
            </a:r>
            <a:r>
              <a:rPr lang="en-US" i="1" dirty="0" err="1"/>
              <a:t>Miškų</a:t>
            </a:r>
            <a:r>
              <a:rPr lang="en-US" i="1" dirty="0"/>
              <a:t> </a:t>
            </a:r>
            <a:r>
              <a:rPr lang="en-US" i="1" dirty="0" err="1"/>
              <a:t>ūkio</a:t>
            </a:r>
            <a:r>
              <a:rPr lang="en-US" i="1" dirty="0"/>
              <a:t> </a:t>
            </a:r>
            <a:r>
              <a:rPr lang="en-US" i="1" dirty="0" err="1"/>
              <a:t>ministerijos</a:t>
            </a:r>
            <a:r>
              <a:rPr lang="en-US" i="1" dirty="0"/>
              <a:t> </a:t>
            </a:r>
            <a:r>
              <a:rPr lang="en-US" i="1" dirty="0" err="1"/>
              <a:t>panaikinimo</a:t>
            </a:r>
            <a:r>
              <a:rPr lang="en-US" i="1" dirty="0"/>
              <a:t> </a:t>
            </a:r>
            <a:r>
              <a:rPr lang="en-US" i="1" dirty="0" err="1"/>
              <a:t>iki</a:t>
            </a:r>
            <a:r>
              <a:rPr lang="en-US" i="1" dirty="0"/>
              <a:t> </a:t>
            </a:r>
            <a:r>
              <a:rPr lang="en-US" i="1" dirty="0" err="1"/>
              <a:t>šių</a:t>
            </a:r>
            <a:r>
              <a:rPr lang="en-US" i="1" dirty="0"/>
              <a:t> </a:t>
            </a:r>
            <a:r>
              <a:rPr lang="en-US" i="1" dirty="0" err="1"/>
              <a:t>dienų</a:t>
            </a:r>
            <a:r>
              <a:rPr lang="en-US" i="1" dirty="0"/>
              <a:t>, tai </a:t>
            </a:r>
            <a:r>
              <a:rPr lang="en-US" i="1" dirty="0" err="1"/>
              <a:t>daugybė</a:t>
            </a:r>
            <a:r>
              <a:rPr lang="en-US" i="1" dirty="0"/>
              <a:t> </a:t>
            </a:r>
            <a:r>
              <a:rPr lang="en-US" i="1" dirty="0" err="1"/>
              <a:t>Miškų</a:t>
            </a:r>
            <a:r>
              <a:rPr lang="en-US" i="1" dirty="0"/>
              <a:t> </a:t>
            </a:r>
            <a:r>
              <a:rPr lang="en-US" i="1" dirty="0" err="1"/>
              <a:t>įstatymo</a:t>
            </a:r>
            <a:r>
              <a:rPr lang="en-US" i="1" dirty="0"/>
              <a:t> </a:t>
            </a:r>
            <a:r>
              <a:rPr lang="en-US" i="1" dirty="0" err="1"/>
              <a:t>pataisų</a:t>
            </a:r>
            <a:r>
              <a:rPr lang="en-US" i="1" dirty="0"/>
              <a:t>, </a:t>
            </a:r>
            <a:r>
              <a:rPr lang="en-US" i="1" dirty="0" err="1"/>
              <a:t>priiminėtų</a:t>
            </a:r>
            <a:r>
              <a:rPr lang="en-US" i="1" dirty="0"/>
              <a:t> </a:t>
            </a:r>
            <a:r>
              <a:rPr lang="en-US" i="1" dirty="0" err="1"/>
              <a:t>visuose</a:t>
            </a:r>
            <a:r>
              <a:rPr lang="en-US" i="1" dirty="0"/>
              <a:t> </a:t>
            </a:r>
            <a:r>
              <a:rPr lang="en-US" i="1" dirty="0" err="1"/>
              <a:t>seimuose</a:t>
            </a:r>
            <a:r>
              <a:rPr lang="en-US" i="1" dirty="0" smtClean="0"/>
              <a:t>, </a:t>
            </a:r>
            <a:r>
              <a:rPr lang="en-US" i="1" dirty="0" err="1" smtClean="0"/>
              <a:t>menkino</a:t>
            </a:r>
            <a:r>
              <a:rPr lang="en-US" i="1" dirty="0" smtClean="0"/>
              <a:t> </a:t>
            </a:r>
            <a:r>
              <a:rPr lang="en-US" i="1" dirty="0" err="1" smtClean="0"/>
              <a:t>miškų</a:t>
            </a:r>
            <a:r>
              <a:rPr lang="en-US" i="1" dirty="0" smtClean="0"/>
              <a:t> </a:t>
            </a:r>
            <a:r>
              <a:rPr lang="en-US" i="1" dirty="0" err="1" smtClean="0"/>
              <a:t>vaidmenį</a:t>
            </a:r>
            <a:r>
              <a:rPr lang="en-US" i="1" dirty="0" smtClean="0"/>
              <a:t>, </a:t>
            </a:r>
            <a:r>
              <a:rPr lang="en-US" i="1" dirty="0" err="1" smtClean="0"/>
              <a:t>jų</a:t>
            </a:r>
            <a:r>
              <a:rPr lang="en-US" i="1" dirty="0" smtClean="0"/>
              <a:t> </a:t>
            </a:r>
            <a:r>
              <a:rPr lang="en-US" i="1" dirty="0" err="1"/>
              <a:t>įtaką</a:t>
            </a:r>
            <a:r>
              <a:rPr lang="en-US" i="1" dirty="0"/>
              <a:t>, </a:t>
            </a:r>
            <a:r>
              <a:rPr lang="en-US" i="1" dirty="0" err="1"/>
              <a:t>svorį</a:t>
            </a:r>
            <a:r>
              <a:rPr lang="en-US" i="1" dirty="0"/>
              <a:t> </a:t>
            </a:r>
            <a:r>
              <a:rPr lang="en-US" i="1" dirty="0" err="1"/>
              <a:t>ir</a:t>
            </a:r>
            <a:r>
              <a:rPr lang="en-US" i="1" dirty="0"/>
              <a:t> </a:t>
            </a:r>
            <a:r>
              <a:rPr lang="en-US" i="1" dirty="0" err="1"/>
              <a:t>panašiai</a:t>
            </a:r>
            <a:r>
              <a:rPr lang="en-US" i="1" dirty="0"/>
              <a:t>. </a:t>
            </a:r>
            <a:r>
              <a:rPr lang="en-US" i="1" dirty="0" err="1"/>
              <a:t>Manau</a:t>
            </a:r>
            <a:r>
              <a:rPr lang="en-US" i="1" dirty="0"/>
              <a:t>, </a:t>
            </a:r>
            <a:r>
              <a:rPr lang="en-US" i="1" dirty="0" err="1"/>
              <a:t>dėl</a:t>
            </a:r>
            <a:r>
              <a:rPr lang="en-US" i="1" dirty="0"/>
              <a:t> </a:t>
            </a:r>
            <a:r>
              <a:rPr lang="en-US" i="1" dirty="0" err="1"/>
              <a:t>pramonės</a:t>
            </a:r>
            <a:r>
              <a:rPr lang="en-US" i="1" dirty="0"/>
              <a:t> </a:t>
            </a:r>
            <a:r>
              <a:rPr lang="en-US" i="1" dirty="0" err="1"/>
              <a:t>įtakos</a:t>
            </a:r>
            <a:r>
              <a:rPr lang="en-US" i="1" dirty="0"/>
              <a:t>, </a:t>
            </a:r>
            <a:r>
              <a:rPr lang="en-US" i="1" dirty="0" err="1"/>
              <a:t>nes</a:t>
            </a:r>
            <a:r>
              <a:rPr lang="en-US" i="1" dirty="0"/>
              <a:t> </a:t>
            </a:r>
            <a:r>
              <a:rPr lang="en-US" i="1" dirty="0" err="1"/>
              <a:t>miškai</a:t>
            </a:r>
            <a:r>
              <a:rPr lang="en-US" i="1" dirty="0"/>
              <a:t> – </a:t>
            </a:r>
            <a:r>
              <a:rPr lang="en-US" i="1" dirty="0" err="1"/>
              <a:t>didžiulis</a:t>
            </a:r>
            <a:r>
              <a:rPr lang="en-US" i="1" dirty="0"/>
              <a:t> </a:t>
            </a:r>
            <a:r>
              <a:rPr lang="en-US" i="1" dirty="0" err="1"/>
              <a:t>turtas</a:t>
            </a:r>
            <a:r>
              <a:rPr lang="en-US" i="1" dirty="0"/>
              <a:t>.“ </a:t>
            </a:r>
            <a:endParaRPr lang="en-US" i="1" dirty="0" smtClean="0"/>
          </a:p>
          <a:p>
            <a:pPr marL="0" indent="0">
              <a:buNone/>
            </a:pPr>
            <a:r>
              <a:rPr lang="en-US" i="1" dirty="0" smtClean="0"/>
              <a:t>(</a:t>
            </a:r>
            <a:r>
              <a:rPr lang="en-US" b="1" i="1" dirty="0" err="1"/>
              <a:t>trečiosios</a:t>
            </a:r>
            <a:r>
              <a:rPr lang="en-US" b="1" i="1" dirty="0"/>
              <a:t>, </a:t>
            </a:r>
            <a:r>
              <a:rPr lang="en-US" b="1" i="1" dirty="0" err="1"/>
              <a:t>ketvirtosios</a:t>
            </a:r>
            <a:r>
              <a:rPr lang="en-US" b="1" i="1" dirty="0"/>
              <a:t> </a:t>
            </a:r>
            <a:r>
              <a:rPr lang="en-US" b="1" i="1" dirty="0" err="1"/>
              <a:t>ir</a:t>
            </a:r>
            <a:r>
              <a:rPr lang="en-US" b="1" i="1" dirty="0"/>
              <a:t> </a:t>
            </a:r>
            <a:r>
              <a:rPr lang="en-US" b="1" i="1" dirty="0" err="1"/>
              <a:t>penktosios</a:t>
            </a:r>
            <a:r>
              <a:rPr lang="en-US" b="1" i="1" dirty="0"/>
              <a:t> </a:t>
            </a:r>
            <a:r>
              <a:rPr lang="en-US" b="1" i="1" dirty="0" err="1"/>
              <a:t>vyriausybių</a:t>
            </a:r>
            <a:r>
              <a:rPr lang="en-US" b="1" i="1" dirty="0"/>
              <a:t> </a:t>
            </a:r>
            <a:r>
              <a:rPr lang="en-US" b="1" i="1" dirty="0" err="1"/>
              <a:t>miškų</a:t>
            </a:r>
            <a:r>
              <a:rPr lang="en-US" b="1" i="1" dirty="0"/>
              <a:t> </a:t>
            </a:r>
            <a:r>
              <a:rPr lang="en-US" b="1" i="1" dirty="0" err="1"/>
              <a:t>pramonės</a:t>
            </a:r>
            <a:r>
              <a:rPr lang="en-US" b="1" i="1" dirty="0"/>
              <a:t> </a:t>
            </a:r>
            <a:r>
              <a:rPr lang="en-US" b="1" i="1" dirty="0" err="1"/>
              <a:t>ministras</a:t>
            </a:r>
            <a:r>
              <a:rPr lang="en-US" b="1" i="1" dirty="0"/>
              <a:t> Jonas </a:t>
            </a:r>
            <a:r>
              <a:rPr lang="en-US" b="1" i="1" dirty="0" err="1"/>
              <a:t>Rimantas</a:t>
            </a:r>
            <a:r>
              <a:rPr lang="en-US" b="1" i="1" dirty="0"/>
              <a:t> KLIMAS)</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915366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6377" y="850316"/>
            <a:ext cx="10656970" cy="5994546"/>
          </a:xfrm>
        </p:spPr>
      </p:pic>
      <p:sp>
        <p:nvSpPr>
          <p:cNvPr id="2" name="TextBox 1"/>
          <p:cNvSpPr txBox="1"/>
          <p:nvPr/>
        </p:nvSpPr>
        <p:spPr>
          <a:xfrm>
            <a:off x="726376" y="259396"/>
            <a:ext cx="10656971" cy="646331"/>
          </a:xfrm>
          <a:prstGeom prst="rect">
            <a:avLst/>
          </a:prstGeom>
          <a:noFill/>
        </p:spPr>
        <p:txBody>
          <a:bodyPr wrap="square" rtlCol="0">
            <a:spAutoFit/>
          </a:bodyPr>
          <a:lstStyle/>
          <a:p>
            <a:r>
              <a:rPr lang="en-US" sz="3600" dirty="0" smtClean="0"/>
              <a:t>PLYNI KIRTIMAI. LIETUVA IŠ PAUKŠČIO SKRYDŽIO:</a:t>
            </a:r>
            <a:endParaRPr lang="en-US" sz="3600" dirty="0"/>
          </a:p>
        </p:txBody>
      </p:sp>
    </p:spTree>
    <p:extLst>
      <p:ext uri="{BB962C8B-B14F-4D97-AF65-F5344CB8AC3E}">
        <p14:creationId xmlns:p14="http://schemas.microsoft.com/office/powerpoint/2010/main" val="17772405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93738" y="66675"/>
            <a:ext cx="5175250" cy="3448050"/>
          </a:xfrm>
        </p:spPr>
      </p:pic>
      <p:pic>
        <p:nvPicPr>
          <p:cNvPr id="2969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5238" y="66675"/>
            <a:ext cx="4975225"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5238" y="3457575"/>
            <a:ext cx="49752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738" y="3325813"/>
            <a:ext cx="517525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491663" y="5858348"/>
            <a:ext cx="3657600" cy="584775"/>
          </a:xfrm>
          <a:prstGeom prst="rect">
            <a:avLst/>
          </a:prstGeom>
          <a:noFill/>
        </p:spPr>
        <p:txBody>
          <a:bodyPr wrap="square" rtlCol="0">
            <a:spAutoFit/>
          </a:bodyPr>
          <a:lstStyle/>
          <a:p>
            <a:r>
              <a:rPr lang="en-US" sz="3200" b="1" dirty="0" smtClean="0">
                <a:solidFill>
                  <a:schemeClr val="bg1"/>
                </a:solidFill>
              </a:rPr>
              <a:t>DZŪKIJA</a:t>
            </a:r>
            <a:endParaRPr lang="en-US" sz="3200" b="1" dirty="0">
              <a:solidFill>
                <a:schemeClr val="bg1"/>
              </a:solidFill>
            </a:endParaRPr>
          </a:p>
        </p:txBody>
      </p:sp>
    </p:spTree>
    <p:extLst>
      <p:ext uri="{BB962C8B-B14F-4D97-AF65-F5344CB8AC3E}">
        <p14:creationId xmlns:p14="http://schemas.microsoft.com/office/powerpoint/2010/main" val="3453488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aveikslėlis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24800" cy="68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172450" y="2133600"/>
            <a:ext cx="3619500" cy="2246769"/>
          </a:xfrm>
          <a:prstGeom prst="rect">
            <a:avLst/>
          </a:prstGeom>
          <a:noFill/>
        </p:spPr>
        <p:txBody>
          <a:bodyPr wrap="square" rtlCol="0">
            <a:spAutoFit/>
          </a:bodyPr>
          <a:lstStyle/>
          <a:p>
            <a:pPr algn="ctr"/>
            <a:r>
              <a:rPr lang="en-US" sz="2800" b="1" dirty="0" smtClean="0">
                <a:latin typeface="+mj-lt"/>
              </a:rPr>
              <a:t>LIETUVOS </a:t>
            </a:r>
            <a:r>
              <a:rPr lang="lt-LT" sz="2800" b="1" dirty="0" smtClean="0">
                <a:latin typeface="+mj-lt"/>
              </a:rPr>
              <a:t>- </a:t>
            </a:r>
          </a:p>
          <a:p>
            <a:pPr algn="ctr"/>
            <a:r>
              <a:rPr lang="en-US" sz="2800" b="1" dirty="0" smtClean="0">
                <a:latin typeface="+mj-lt"/>
              </a:rPr>
              <a:t>BALTARUSIJOS SIENA. KIRTIMŲ INTENSYVUMO SULYGINIMAS</a:t>
            </a:r>
            <a:endParaRPr lang="en-US" sz="2800" b="1" dirty="0">
              <a:latin typeface="+mj-lt"/>
            </a:endParaRPr>
          </a:p>
        </p:txBody>
      </p:sp>
    </p:spTree>
    <p:extLst>
      <p:ext uri="{BB962C8B-B14F-4D97-AF65-F5344CB8AC3E}">
        <p14:creationId xmlns:p14="http://schemas.microsoft.com/office/powerpoint/2010/main" val="14486103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aveikslėlis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9107488" cy="66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20250" y="2713831"/>
            <a:ext cx="2057400" cy="1219200"/>
          </a:xfrm>
          <a:prstGeom prst="rect">
            <a:avLst/>
          </a:prstGeom>
          <a:noFill/>
        </p:spPr>
        <p:txBody>
          <a:bodyPr wrap="square" rtlCol="0">
            <a:spAutoFit/>
          </a:bodyPr>
          <a:lstStyle/>
          <a:p>
            <a:pPr algn="ctr"/>
            <a:r>
              <a:rPr lang="en-US" sz="2400" b="1" dirty="0">
                <a:latin typeface="+mj-lt"/>
              </a:rPr>
              <a:t>LIETUVOS </a:t>
            </a:r>
            <a:r>
              <a:rPr lang="lt-LT" sz="2400" b="1" dirty="0">
                <a:latin typeface="+mj-lt"/>
              </a:rPr>
              <a:t>- </a:t>
            </a:r>
          </a:p>
          <a:p>
            <a:pPr algn="ctr"/>
            <a:r>
              <a:rPr lang="en-US" sz="2400" b="1" dirty="0" smtClean="0">
                <a:latin typeface="+mj-lt"/>
              </a:rPr>
              <a:t>BALTARUSIJOS MIŠKAI</a:t>
            </a:r>
            <a:endParaRPr lang="en-US" sz="2400" dirty="0">
              <a:latin typeface="+mj-lt"/>
            </a:endParaRPr>
          </a:p>
        </p:txBody>
      </p:sp>
    </p:spTree>
    <p:extLst>
      <p:ext uri="{BB962C8B-B14F-4D97-AF65-F5344CB8AC3E}">
        <p14:creationId xmlns:p14="http://schemas.microsoft.com/office/powerpoint/2010/main" val="7721304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aveikslėlis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050"/>
            <a:ext cx="55006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aveikslėlis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050"/>
            <a:ext cx="55006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aveikslėlis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050"/>
            <a:ext cx="55006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4033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616" y="634111"/>
            <a:ext cx="10517473" cy="5916079"/>
          </a:xfrm>
        </p:spPr>
      </p:pic>
    </p:spTree>
    <p:extLst>
      <p:ext uri="{BB962C8B-B14F-4D97-AF65-F5344CB8AC3E}">
        <p14:creationId xmlns:p14="http://schemas.microsoft.com/office/powerpoint/2010/main" val="1495352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5"/>
          <p:cNvSpPr txBox="1">
            <a:spLocks noChangeArrowheads="1"/>
          </p:cNvSpPr>
          <p:nvPr/>
        </p:nvSpPr>
        <p:spPr bwMode="auto">
          <a:xfrm>
            <a:off x="4839705" y="5578603"/>
            <a:ext cx="406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Šimonių giria</a:t>
            </a:r>
          </a:p>
        </p:txBody>
      </p:sp>
      <p:sp>
        <p:nvSpPr>
          <p:cNvPr id="24581" name="TextBox 7"/>
          <p:cNvSpPr txBox="1">
            <a:spLocks noChangeArrowheads="1"/>
          </p:cNvSpPr>
          <p:nvPr/>
        </p:nvSpPr>
        <p:spPr bwMode="auto">
          <a:xfrm>
            <a:off x="598473" y="5597816"/>
            <a:ext cx="269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Labanoras</a:t>
            </a:r>
          </a:p>
        </p:txBody>
      </p:sp>
      <p:sp>
        <p:nvSpPr>
          <p:cNvPr id="24582" name="TextBox 8"/>
          <p:cNvSpPr txBox="1">
            <a:spLocks noChangeArrowheads="1"/>
          </p:cNvSpPr>
          <p:nvPr/>
        </p:nvSpPr>
        <p:spPr bwMode="auto">
          <a:xfrm>
            <a:off x="9193610" y="5597816"/>
            <a:ext cx="210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Žalioji giria</a:t>
            </a:r>
          </a:p>
        </p:txBody>
      </p:sp>
      <p:sp>
        <p:nvSpPr>
          <p:cNvPr id="2" name="TextBox 1"/>
          <p:cNvSpPr txBox="1"/>
          <p:nvPr/>
        </p:nvSpPr>
        <p:spPr>
          <a:xfrm>
            <a:off x="608806" y="522514"/>
            <a:ext cx="9206998" cy="1828800"/>
          </a:xfrm>
          <a:prstGeom prst="rect">
            <a:avLst/>
          </a:prstGeom>
          <a:noFill/>
        </p:spPr>
        <p:txBody>
          <a:bodyPr wrap="square" rtlCol="0">
            <a:spAutoFit/>
          </a:bodyPr>
          <a:lstStyle/>
          <a:p>
            <a:endParaRPr lang="en-US"/>
          </a:p>
        </p:txBody>
      </p:sp>
      <p:sp>
        <p:nvSpPr>
          <p:cNvPr id="3" name="TextBox 2"/>
          <p:cNvSpPr txBox="1"/>
          <p:nvPr/>
        </p:nvSpPr>
        <p:spPr>
          <a:xfrm>
            <a:off x="0" y="239007"/>
            <a:ext cx="12192000" cy="8309967"/>
          </a:xfrm>
          <a:prstGeom prst="rect">
            <a:avLst/>
          </a:prstGeom>
          <a:noFill/>
        </p:spPr>
        <p:txBody>
          <a:bodyPr wrap="square" rtlCol="0">
            <a:spAutoFit/>
          </a:bodyPr>
          <a:lstStyle/>
          <a:p>
            <a:pPr algn="ctr"/>
            <a:r>
              <a:rPr lang="en-US" altLang="x-none" sz="4400" dirty="0" smtClean="0"/>
              <a:t>NR.2</a:t>
            </a:r>
            <a:r>
              <a:rPr lang="en-US" altLang="x-none" sz="3600" dirty="0" smtClean="0"/>
              <a:t/>
            </a:r>
            <a:br>
              <a:rPr lang="en-US" altLang="x-none" sz="3600" dirty="0" smtClean="0"/>
            </a:br>
            <a:endParaRPr lang="en-US" altLang="x-none" sz="2800" dirty="0" smtClean="0"/>
          </a:p>
          <a:p>
            <a:pPr algn="ctr"/>
            <a:r>
              <a:rPr lang="en-US" sz="2800" dirty="0" smtClean="0"/>
              <a:t>SUNKI TECHNIKA SUNAIKINA VISĄ MIŠKO PAKLOTĘ</a:t>
            </a:r>
          </a:p>
          <a:p>
            <a:pPr algn="ctr"/>
            <a:endParaRPr lang="en-US" sz="2800" dirty="0" smtClean="0"/>
          </a:p>
          <a:p>
            <a:pPr algn="ctr"/>
            <a:endParaRPr lang="en-US" altLang="x-none" sz="2800" dirty="0"/>
          </a:p>
          <a:p>
            <a:pPr algn="ctr"/>
            <a:r>
              <a:rPr lang="en-US" altLang="x-none" sz="2800" dirty="0" smtClean="0"/>
              <a:t> </a:t>
            </a:r>
            <a:br>
              <a:rPr lang="en-US" altLang="x-none" sz="2800" dirty="0" smtClean="0"/>
            </a:br>
            <a:r>
              <a:rPr lang="en-US" altLang="x-none" sz="2800" dirty="0" smtClean="0"/>
              <a:t/>
            </a:r>
            <a:br>
              <a:rPr lang="en-US" altLang="x-none" sz="2800" dirty="0" smtClean="0"/>
            </a:br>
            <a:r>
              <a:rPr lang="en-US" altLang="x-none" sz="2800" dirty="0" smtClean="0"/>
              <a:t/>
            </a:r>
            <a:br>
              <a:rPr lang="en-US" altLang="x-none" sz="2800" dirty="0" smtClean="0"/>
            </a:br>
            <a:r>
              <a:rPr lang="en-US" altLang="x-none" sz="2800" dirty="0" smtClean="0"/>
              <a:t/>
            </a:r>
            <a:br>
              <a:rPr lang="en-US" altLang="x-none" sz="2800" dirty="0" smtClean="0"/>
            </a:br>
            <a:r>
              <a:rPr lang="en-US" altLang="x-none" sz="2800" dirty="0" smtClean="0"/>
              <a:t/>
            </a:r>
            <a:br>
              <a:rPr lang="en-US" altLang="x-none" sz="2800" dirty="0" smtClean="0"/>
            </a:br>
            <a:r>
              <a:rPr lang="en-US" altLang="x-none" sz="2800" b="1" dirty="0" err="1" smtClean="0"/>
              <a:t>Mišką</a:t>
            </a:r>
            <a:r>
              <a:rPr lang="en-US" altLang="x-none" sz="2800" b="1" dirty="0" smtClean="0"/>
              <a:t> </a:t>
            </a:r>
            <a:r>
              <a:rPr lang="en-US" altLang="x-none" sz="2800" b="1" dirty="0" err="1"/>
              <a:t>ir</a:t>
            </a:r>
            <a:r>
              <a:rPr lang="en-US" altLang="x-none" sz="2800" b="1" dirty="0"/>
              <a:t> jo </a:t>
            </a:r>
            <a:r>
              <a:rPr lang="en-US" altLang="x-none" sz="2800" b="1" dirty="0" err="1"/>
              <a:t>dirvožemį</a:t>
            </a:r>
            <a:r>
              <a:rPr lang="en-US" altLang="x-none" sz="2800" b="1" dirty="0"/>
              <a:t> “</a:t>
            </a:r>
            <a:r>
              <a:rPr lang="en-US" altLang="x-none" sz="2800" b="1" dirty="0" err="1"/>
              <a:t>malantys</a:t>
            </a:r>
            <a:r>
              <a:rPr lang="en-US" altLang="x-none" sz="2800" b="1" dirty="0"/>
              <a:t> </a:t>
            </a:r>
            <a:r>
              <a:rPr lang="en-US" altLang="x-none" sz="2800" b="1" dirty="0" err="1"/>
              <a:t>tankai</a:t>
            </a:r>
            <a:r>
              <a:rPr lang="en-US" altLang="x-none" sz="2800" b="1" dirty="0"/>
              <a:t>” </a:t>
            </a:r>
            <a:r>
              <a:rPr lang="en-US" altLang="x-none" sz="2800" dirty="0" err="1"/>
              <a:t>palieka</a:t>
            </a:r>
            <a:r>
              <a:rPr lang="en-US" altLang="x-none" sz="2800" dirty="0"/>
              <a:t> </a:t>
            </a:r>
            <a:r>
              <a:rPr lang="en-US" altLang="x-none" sz="2800" dirty="0" err="1"/>
              <a:t>ilgai</a:t>
            </a:r>
            <a:r>
              <a:rPr lang="en-US" altLang="x-none" sz="2800" dirty="0"/>
              <a:t> </a:t>
            </a:r>
            <a:r>
              <a:rPr lang="en-US" altLang="x-none" sz="2800" dirty="0" err="1" smtClean="0"/>
              <a:t>neužgyjančias</a:t>
            </a:r>
            <a:r>
              <a:rPr lang="en-US" altLang="x-none" sz="2800" dirty="0" smtClean="0"/>
              <a:t> </a:t>
            </a:r>
            <a:r>
              <a:rPr lang="en-US" altLang="x-none" sz="2800" dirty="0" err="1" smtClean="0"/>
              <a:t>žaizdas</a:t>
            </a:r>
            <a:r>
              <a:rPr lang="en-US" altLang="x-none" sz="2800" dirty="0" smtClean="0"/>
              <a:t>. </a:t>
            </a:r>
            <a:r>
              <a:rPr lang="en-US" sz="2800" dirty="0" err="1" smtClean="0"/>
              <a:t>Sunkiasvorė</a:t>
            </a:r>
            <a:r>
              <a:rPr lang="en-US" sz="2800" dirty="0" smtClean="0"/>
              <a:t> </a:t>
            </a:r>
            <a:r>
              <a:rPr lang="en-US" sz="2800" dirty="0" err="1"/>
              <a:t>technika</a:t>
            </a:r>
            <a:r>
              <a:rPr lang="en-US" sz="2800" dirty="0"/>
              <a:t> ne </a:t>
            </a:r>
            <a:r>
              <a:rPr lang="en-US" sz="2800" dirty="0" err="1"/>
              <a:t>tik</a:t>
            </a:r>
            <a:r>
              <a:rPr lang="en-US" sz="2800" dirty="0"/>
              <a:t> </a:t>
            </a:r>
            <a:r>
              <a:rPr lang="en-US" sz="2800" dirty="0" err="1"/>
              <a:t>sumaišo</a:t>
            </a:r>
            <a:r>
              <a:rPr lang="en-US" sz="2800" dirty="0"/>
              <a:t> </a:t>
            </a:r>
            <a:r>
              <a:rPr lang="en-US" sz="2800" dirty="0" err="1"/>
              <a:t>visą</a:t>
            </a:r>
            <a:r>
              <a:rPr lang="en-US" sz="2800" dirty="0"/>
              <a:t> </a:t>
            </a:r>
            <a:r>
              <a:rPr lang="en-US" sz="2800" dirty="0" err="1"/>
              <a:t>miško</a:t>
            </a:r>
            <a:r>
              <a:rPr lang="en-US" sz="2800" dirty="0"/>
              <a:t> </a:t>
            </a:r>
            <a:r>
              <a:rPr lang="en-US" sz="2800" dirty="0" err="1"/>
              <a:t>paklotę</a:t>
            </a:r>
            <a:r>
              <a:rPr lang="en-US" sz="2800" dirty="0"/>
              <a:t>, </a:t>
            </a:r>
            <a:r>
              <a:rPr lang="en-US" sz="2800" dirty="0" err="1"/>
              <a:t>sunaikina</a:t>
            </a:r>
            <a:r>
              <a:rPr lang="en-US" sz="2800" dirty="0"/>
              <a:t> </a:t>
            </a:r>
            <a:r>
              <a:rPr lang="en-US" sz="2800" dirty="0" err="1"/>
              <a:t>mažąją</a:t>
            </a:r>
            <a:r>
              <a:rPr lang="en-US" sz="2800" dirty="0"/>
              <a:t> </a:t>
            </a:r>
            <a:r>
              <a:rPr lang="en-US" sz="2800" dirty="0" err="1"/>
              <a:t>augaliją</a:t>
            </a:r>
            <a:r>
              <a:rPr lang="en-US" sz="2800" dirty="0"/>
              <a:t>, bet </a:t>
            </a:r>
            <a:r>
              <a:rPr lang="en-US" sz="2800" dirty="0" err="1"/>
              <a:t>ir</a:t>
            </a:r>
            <a:r>
              <a:rPr lang="en-US" sz="2800" dirty="0"/>
              <a:t> </a:t>
            </a:r>
            <a:r>
              <a:rPr lang="en-US" sz="2800" dirty="0" err="1"/>
              <a:t>suspaudžia</a:t>
            </a:r>
            <a:r>
              <a:rPr lang="en-US" sz="2800" dirty="0"/>
              <a:t> </a:t>
            </a:r>
            <a:r>
              <a:rPr lang="en-US" sz="2800" dirty="0" err="1"/>
              <a:t>giluminius</a:t>
            </a:r>
            <a:r>
              <a:rPr lang="en-US" sz="2800" dirty="0"/>
              <a:t> </a:t>
            </a:r>
            <a:r>
              <a:rPr lang="en-US" sz="2800" dirty="0" err="1"/>
              <a:t>dirvožemio</a:t>
            </a:r>
            <a:r>
              <a:rPr lang="en-US" sz="2800" dirty="0"/>
              <a:t> </a:t>
            </a:r>
            <a:r>
              <a:rPr lang="en-US" sz="2800" dirty="0" err="1"/>
              <a:t>sluoksnius</a:t>
            </a:r>
            <a:r>
              <a:rPr lang="en-US" sz="2800" dirty="0"/>
              <a:t>, </a:t>
            </a:r>
            <a:r>
              <a:rPr lang="en-US" sz="2800" dirty="0" err="1"/>
              <a:t>dėl</a:t>
            </a:r>
            <a:r>
              <a:rPr lang="en-US" sz="2800" dirty="0"/>
              <a:t> </a:t>
            </a:r>
            <a:r>
              <a:rPr lang="en-US" sz="2800" dirty="0" err="1"/>
              <a:t>ko</a:t>
            </a:r>
            <a:r>
              <a:rPr lang="en-US" sz="2800" dirty="0"/>
              <a:t> </a:t>
            </a:r>
            <a:r>
              <a:rPr lang="en-US" sz="2800" dirty="0" err="1"/>
              <a:t>vėliau</a:t>
            </a:r>
            <a:r>
              <a:rPr lang="en-US" sz="2800" dirty="0"/>
              <a:t> </a:t>
            </a:r>
            <a:r>
              <a:rPr lang="en-US" sz="2800" dirty="0" err="1"/>
              <a:t>skursta</a:t>
            </a:r>
            <a:r>
              <a:rPr lang="en-US" sz="2800" dirty="0"/>
              <a:t> </a:t>
            </a:r>
            <a:r>
              <a:rPr lang="en-US" sz="2800" dirty="0" err="1"/>
              <a:t>ir</a:t>
            </a:r>
            <a:r>
              <a:rPr lang="en-US" sz="2800" dirty="0"/>
              <a:t> </a:t>
            </a:r>
            <a:r>
              <a:rPr lang="en-US" sz="2800" dirty="0" err="1"/>
              <a:t>menkai</a:t>
            </a:r>
            <a:r>
              <a:rPr lang="en-US" sz="2800" dirty="0"/>
              <a:t> </a:t>
            </a:r>
            <a:r>
              <a:rPr lang="en-US" sz="2800" dirty="0" err="1"/>
              <a:t>auga</a:t>
            </a:r>
            <a:r>
              <a:rPr lang="en-US" sz="2800" dirty="0"/>
              <a:t> </a:t>
            </a:r>
            <a:r>
              <a:rPr lang="en-US" sz="2800" dirty="0" err="1"/>
              <a:t>nauji</a:t>
            </a:r>
            <a:r>
              <a:rPr lang="en-US" sz="2800" dirty="0"/>
              <a:t> </a:t>
            </a:r>
            <a:r>
              <a:rPr lang="en-US" sz="2800" dirty="0" err="1"/>
              <a:t>medynai</a:t>
            </a:r>
            <a:r>
              <a:rPr lang="en-US" sz="2800" dirty="0"/>
              <a:t>.</a:t>
            </a:r>
            <a:r>
              <a:rPr lang="en-US" sz="3600" dirty="0" smtClean="0"/>
              <a:t/>
            </a:r>
            <a:br>
              <a:rPr lang="en-US" sz="3600" dirty="0" smtClean="0"/>
            </a:br>
            <a:r>
              <a:rPr lang="en-US" sz="3600" dirty="0" smtClean="0"/>
              <a:t/>
            </a:r>
            <a:br>
              <a:rPr lang="en-US" sz="3600" dirty="0" smtClean="0"/>
            </a:br>
            <a:endParaRPr lang="en-US" altLang="x-none" sz="3600" dirty="0"/>
          </a:p>
          <a:p>
            <a:pPr algn="ctr"/>
            <a:endParaRPr lang="en-US" altLang="x-none" sz="3600" dirty="0" smtClean="0"/>
          </a:p>
          <a:p>
            <a:endParaRPr lang="en-US" dirty="0"/>
          </a:p>
        </p:txBody>
      </p:sp>
      <p:pic>
        <p:nvPicPr>
          <p:cNvPr id="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1300" y="1983299"/>
            <a:ext cx="6629400" cy="241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0480212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604250" y="1233488"/>
            <a:ext cx="3289300" cy="4386262"/>
          </a:xfrm>
        </p:spPr>
      </p:pic>
      <p:pic>
        <p:nvPicPr>
          <p:cNvPr id="2765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1013" y="782638"/>
            <a:ext cx="4119562"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688" y="265113"/>
            <a:ext cx="3559175"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7165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709127"/>
            <a:ext cx="4437484" cy="591664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525" y="1247080"/>
            <a:ext cx="6454320" cy="4840740"/>
          </a:xfrm>
          <a:prstGeom prst="rect">
            <a:avLst/>
          </a:prstGeom>
        </p:spPr>
      </p:pic>
    </p:spTree>
    <p:extLst>
      <p:ext uri="{BB962C8B-B14F-4D97-AF65-F5344CB8AC3E}">
        <p14:creationId xmlns:p14="http://schemas.microsoft.com/office/powerpoint/2010/main" val="238796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74" y="0"/>
            <a:ext cx="10515600" cy="1325563"/>
          </a:xfrm>
        </p:spPr>
        <p:txBody>
          <a:bodyPr/>
          <a:lstStyle/>
          <a:p>
            <a:r>
              <a:rPr lang="en-US" dirty="0" smtClean="0">
                <a:latin typeface="+mn-lt"/>
              </a:rPr>
              <a:t>ŽODYNĖLIS</a:t>
            </a:r>
            <a:endParaRPr lang="en-US" dirty="0">
              <a:latin typeface="+mn-lt"/>
            </a:endParaRPr>
          </a:p>
        </p:txBody>
      </p:sp>
      <p:sp>
        <p:nvSpPr>
          <p:cNvPr id="3" name="Content Placeholder 2"/>
          <p:cNvSpPr>
            <a:spLocks noGrp="1"/>
          </p:cNvSpPr>
          <p:nvPr>
            <p:ph idx="1"/>
          </p:nvPr>
        </p:nvSpPr>
        <p:spPr>
          <a:xfrm>
            <a:off x="205274" y="1325563"/>
            <a:ext cx="11513975" cy="4351338"/>
          </a:xfrm>
        </p:spPr>
        <p:txBody>
          <a:bodyPr/>
          <a:lstStyle/>
          <a:p>
            <a:pPr marL="0" indent="0">
              <a:buNone/>
            </a:pPr>
            <a:r>
              <a:rPr lang="en-US" b="1" dirty="0">
                <a:solidFill>
                  <a:srgbClr val="FF0000"/>
                </a:solidFill>
              </a:rPr>
              <a:t>NATŪRALUS </a:t>
            </a:r>
            <a:r>
              <a:rPr lang="en-US" b="1" dirty="0" smtClean="0">
                <a:solidFill>
                  <a:srgbClr val="FF0000"/>
                </a:solidFill>
              </a:rPr>
              <a:t>MIŠKAS </a:t>
            </a:r>
            <a:r>
              <a:rPr lang="en-US" b="1" dirty="0" smtClean="0"/>
              <a:t>- </a:t>
            </a:r>
            <a:r>
              <a:rPr lang="en-US" dirty="0" smtClean="0"/>
              <a:t>be </a:t>
            </a:r>
            <a:r>
              <a:rPr lang="en-US" dirty="0"/>
              <a:t>žmogaus įsikišimo užaugęs ar atsikūręs miškas.</a:t>
            </a:r>
          </a:p>
          <a:p>
            <a:pPr marL="0" indent="0">
              <a:buNone/>
            </a:pPr>
            <a:r>
              <a:rPr lang="en-US" b="1" dirty="0">
                <a:solidFill>
                  <a:srgbClr val="FF0000"/>
                </a:solidFill>
              </a:rPr>
              <a:t>BRANDUS/PERBRENDĘS </a:t>
            </a:r>
            <a:r>
              <a:rPr lang="en-US" b="1" dirty="0" smtClean="0">
                <a:solidFill>
                  <a:srgbClr val="FF0000"/>
                </a:solidFill>
              </a:rPr>
              <a:t>MEDYNAS </a:t>
            </a:r>
            <a:r>
              <a:rPr lang="en-US" dirty="0" smtClean="0"/>
              <a:t>-</a:t>
            </a:r>
            <a:r>
              <a:rPr lang="en-US" b="1" dirty="0" smtClean="0"/>
              <a:t> </a:t>
            </a:r>
            <a:r>
              <a:rPr lang="en-US" dirty="0"/>
              <a:t>m</a:t>
            </a:r>
            <a:r>
              <a:rPr lang="en-US" dirty="0" smtClean="0"/>
              <a:t>odernios </a:t>
            </a:r>
            <a:r>
              <a:rPr lang="en-US" dirty="0"/>
              <a:t>miškininkystės terminologijoje dažnai naudojamas terminas „</a:t>
            </a:r>
            <a:r>
              <a:rPr lang="en-US" b="1" dirty="0"/>
              <a:t>brandus medynas“</a:t>
            </a:r>
            <a:r>
              <a:rPr lang="en-US" dirty="0"/>
              <a:t>, kas išvertus į žmonių kalbą, reiškia, kad medis/miškas pasiekė tokį amžių, kai jo </a:t>
            </a:r>
            <a:r>
              <a:rPr lang="en-US" b="1" dirty="0"/>
              <a:t>mediena pardavimui</a:t>
            </a:r>
            <a:r>
              <a:rPr lang="en-US" dirty="0"/>
              <a:t> yra pati geriausia. „</a:t>
            </a:r>
            <a:r>
              <a:rPr lang="en-US" b="1" dirty="0"/>
              <a:t>Perbrendęs medynas</a:t>
            </a:r>
            <a:r>
              <a:rPr lang="en-US" dirty="0"/>
              <a:t>“ tai komercinis terminas, įvardijantis, kad </a:t>
            </a:r>
            <a:r>
              <a:rPr lang="en-US" b="1" dirty="0"/>
              <a:t>mediena jau pradeda prarasti</a:t>
            </a:r>
            <a:r>
              <a:rPr lang="en-US" dirty="0"/>
              <a:t> š</a:t>
            </a:r>
            <a:r>
              <a:rPr lang="en-US" dirty="0" smtClean="0"/>
              <a:t>ias </a:t>
            </a:r>
            <a:r>
              <a:rPr lang="en-US" dirty="0"/>
              <a:t>savybes</a:t>
            </a:r>
            <a:r>
              <a:rPr lang="en-US" dirty="0" smtClean="0"/>
              <a:t>. Tai paprastai neturi nieko bendro su</a:t>
            </a:r>
            <a:r>
              <a:rPr lang="en-US" dirty="0"/>
              <a:t> </a:t>
            </a:r>
            <a:r>
              <a:rPr lang="en-US" b="1" dirty="0" smtClean="0"/>
              <a:t>MEDŽIO GAMTINE BRANDA</a:t>
            </a:r>
            <a:r>
              <a:rPr lang="en-US" dirty="0" smtClean="0"/>
              <a:t>.</a:t>
            </a:r>
          </a:p>
          <a:p>
            <a:pPr marL="0" indent="0">
              <a:buNone/>
            </a:pPr>
            <a:r>
              <a:rPr lang="en-US" b="1" dirty="0" smtClean="0">
                <a:solidFill>
                  <a:srgbClr val="FF0000"/>
                </a:solidFill>
              </a:rPr>
              <a:t>PLANTACIJOS </a:t>
            </a:r>
            <a:r>
              <a:rPr lang="en-US" dirty="0" smtClean="0"/>
              <a:t>– žmogaus sodinti pramoniniai medynai, skirti išgauti medieną.</a:t>
            </a:r>
            <a:br>
              <a:rPr lang="en-US" dirty="0" smtClean="0"/>
            </a:br>
            <a:r>
              <a:rPr lang="en-US" dirty="0"/>
              <a:t/>
            </a:r>
            <a:br>
              <a:rPr lang="en-US" dirty="0"/>
            </a:br>
            <a:r>
              <a:rPr lang="en-US" b="1" dirty="0" smtClean="0">
                <a:solidFill>
                  <a:srgbClr val="FF0000"/>
                </a:solidFill>
              </a:rPr>
              <a:t>SENGIRĖ</a:t>
            </a:r>
            <a:r>
              <a:rPr lang="en-US" b="1" dirty="0" smtClean="0"/>
              <a:t> </a:t>
            </a:r>
            <a:r>
              <a:rPr lang="en-US" b="1" dirty="0"/>
              <a:t>(PIRMAPRADŽIAI </a:t>
            </a:r>
            <a:r>
              <a:rPr lang="en-US" b="1" dirty="0" smtClean="0"/>
              <a:t>MIŠKAI) </a:t>
            </a:r>
            <a:r>
              <a:rPr lang="en-US" dirty="0"/>
              <a:t>– </a:t>
            </a:r>
            <a:r>
              <a:rPr lang="en-US" b="1" dirty="0" smtClean="0"/>
              <a:t>žmogaus </a:t>
            </a:r>
            <a:r>
              <a:rPr lang="en-US" b="1" dirty="0" err="1"/>
              <a:t>veiklos</a:t>
            </a:r>
            <a:r>
              <a:rPr lang="en-US" b="1" dirty="0"/>
              <a:t> </a:t>
            </a:r>
            <a:r>
              <a:rPr lang="en-US" b="1" dirty="0" err="1" smtClean="0"/>
              <a:t>nepaliestas</a:t>
            </a:r>
            <a:r>
              <a:rPr lang="en-US" b="1" dirty="0" smtClean="0"/>
              <a:t> </a:t>
            </a:r>
            <a:r>
              <a:rPr lang="en-US" b="1" dirty="0" err="1" smtClean="0"/>
              <a:t>miškas</a:t>
            </a:r>
            <a:r>
              <a:rPr lang="en-US" b="1" dirty="0" smtClean="0"/>
              <a:t>, </a:t>
            </a:r>
            <a:r>
              <a:rPr lang="en-US" b="1" dirty="0"/>
              <a:t>kuriame veikia tik natūralūs procesai, miškas auga, bręsta ir atsinaujina </a:t>
            </a:r>
            <a:r>
              <a:rPr lang="en-US" b="1" dirty="0" smtClean="0"/>
              <a:t>pats. </a:t>
            </a:r>
            <a:r>
              <a:rPr lang="en-US" dirty="0" smtClean="0"/>
              <a:t>Mokslininkai </a:t>
            </a:r>
            <a:r>
              <a:rPr lang="en-US" dirty="0"/>
              <a:t>teigia, kad </a:t>
            </a:r>
            <a:r>
              <a:rPr lang="en-US" b="1" dirty="0"/>
              <a:t>tam, jog paprastas miškas vėl taptų sengire, reikia, kad pasikeistų nuo vienos iki keturių medžių kartų</a:t>
            </a:r>
            <a:r>
              <a:rPr lang="en-US" dirty="0"/>
              <a:t>. </a:t>
            </a:r>
          </a:p>
        </p:txBody>
      </p:sp>
    </p:spTree>
    <p:extLst>
      <p:ext uri="{BB962C8B-B14F-4D97-AF65-F5344CB8AC3E}">
        <p14:creationId xmlns:p14="http://schemas.microsoft.com/office/powerpoint/2010/main" val="21451960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853" y="193708"/>
            <a:ext cx="11234058" cy="6319158"/>
          </a:xfrm>
        </p:spPr>
      </p:pic>
    </p:spTree>
    <p:extLst>
      <p:ext uri="{BB962C8B-B14F-4D97-AF65-F5344CB8AC3E}">
        <p14:creationId xmlns:p14="http://schemas.microsoft.com/office/powerpoint/2010/main" val="2008041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877" y="799257"/>
            <a:ext cx="11067662" cy="5825477"/>
          </a:xfrm>
        </p:spPr>
        <p:txBody>
          <a:bodyPr/>
          <a:lstStyle/>
          <a:p>
            <a:pPr marL="0" indent="0">
              <a:buNone/>
            </a:pPr>
            <a:r>
              <a:rPr lang="en-US" dirty="0"/>
              <a:t>„</a:t>
            </a:r>
            <a:r>
              <a:rPr lang="en-US" dirty="0" err="1"/>
              <a:t>Jei</a:t>
            </a:r>
            <a:r>
              <a:rPr lang="en-US" dirty="0"/>
              <a:t> </a:t>
            </a:r>
            <a:r>
              <a:rPr lang="en-US" dirty="0" err="1"/>
              <a:t>žemės</a:t>
            </a:r>
            <a:r>
              <a:rPr lang="en-US" dirty="0"/>
              <a:t> </a:t>
            </a:r>
            <a:r>
              <a:rPr lang="en-US" dirty="0" err="1"/>
              <a:t>ūkyje</a:t>
            </a:r>
            <a:r>
              <a:rPr lang="en-US" dirty="0"/>
              <a:t> </a:t>
            </a:r>
            <a:r>
              <a:rPr lang="en-US" dirty="0" err="1"/>
              <a:t>pasėliai</a:t>
            </a:r>
            <a:r>
              <a:rPr lang="en-US" dirty="0"/>
              <a:t> </a:t>
            </a:r>
            <a:r>
              <a:rPr lang="en-US" dirty="0" err="1"/>
              <a:t>keičiami</a:t>
            </a:r>
            <a:r>
              <a:rPr lang="en-US" dirty="0"/>
              <a:t> </a:t>
            </a:r>
            <a:r>
              <a:rPr lang="en-US" dirty="0" err="1"/>
              <a:t>kas</a:t>
            </a:r>
            <a:r>
              <a:rPr lang="en-US" dirty="0"/>
              <a:t> </a:t>
            </a:r>
            <a:r>
              <a:rPr lang="en-US" dirty="0" err="1"/>
              <a:t>vieneri</a:t>
            </a:r>
            <a:r>
              <a:rPr lang="en-US" dirty="0"/>
              <a:t> – </a:t>
            </a:r>
            <a:r>
              <a:rPr lang="en-US" dirty="0" err="1"/>
              <a:t>dveji</a:t>
            </a:r>
            <a:r>
              <a:rPr lang="en-US" dirty="0"/>
              <a:t> </a:t>
            </a:r>
            <a:r>
              <a:rPr lang="en-US" dirty="0" err="1"/>
              <a:t>metai</a:t>
            </a:r>
            <a:r>
              <a:rPr lang="en-US" dirty="0"/>
              <a:t>, tai </a:t>
            </a:r>
            <a:r>
              <a:rPr lang="en-US" b="1" dirty="0" err="1"/>
              <a:t>miškas</a:t>
            </a:r>
            <a:r>
              <a:rPr lang="en-US" b="1" dirty="0"/>
              <a:t> </a:t>
            </a:r>
            <a:r>
              <a:rPr lang="en-US" b="1" dirty="0" err="1"/>
              <a:t>su</a:t>
            </a:r>
            <a:r>
              <a:rPr lang="en-US" b="1" dirty="0"/>
              <a:t> </a:t>
            </a:r>
            <a:r>
              <a:rPr lang="en-US" b="1" dirty="0" err="1"/>
              <a:t>dirvo­žemiu</a:t>
            </a:r>
            <a:r>
              <a:rPr lang="en-US" b="1" dirty="0"/>
              <a:t> </a:t>
            </a:r>
            <a:r>
              <a:rPr lang="en-US" b="1" dirty="0" err="1"/>
              <a:t>santykiauja</a:t>
            </a:r>
            <a:r>
              <a:rPr lang="en-US" b="1" dirty="0"/>
              <a:t> </a:t>
            </a:r>
            <a:r>
              <a:rPr lang="en-US" b="1" dirty="0" err="1"/>
              <a:t>dešimtis</a:t>
            </a:r>
            <a:r>
              <a:rPr lang="en-US" b="1" dirty="0"/>
              <a:t> </a:t>
            </a:r>
            <a:r>
              <a:rPr lang="en-US" b="1" dirty="0" err="1"/>
              <a:t>ir</a:t>
            </a:r>
            <a:r>
              <a:rPr lang="en-US" b="1" dirty="0"/>
              <a:t> </a:t>
            </a:r>
            <a:r>
              <a:rPr lang="en-US" b="1" dirty="0" err="1"/>
              <a:t>šimtus</a:t>
            </a:r>
            <a:r>
              <a:rPr lang="en-US" dirty="0"/>
              <a:t> </a:t>
            </a:r>
            <a:r>
              <a:rPr lang="en-US" dirty="0" err="1"/>
              <a:t>metų</a:t>
            </a:r>
            <a:r>
              <a:rPr lang="en-US" dirty="0"/>
              <a:t>. </a:t>
            </a:r>
            <a:r>
              <a:rPr lang="en-US" dirty="0" err="1"/>
              <a:t>Todėl</a:t>
            </a:r>
            <a:r>
              <a:rPr lang="en-US" dirty="0"/>
              <a:t> </a:t>
            </a:r>
            <a:r>
              <a:rPr lang="en-US" dirty="0" err="1"/>
              <a:t>miškininkų</a:t>
            </a:r>
            <a:r>
              <a:rPr lang="en-US" dirty="0"/>
              <a:t> </a:t>
            </a:r>
            <a:r>
              <a:rPr lang="en-US" dirty="0" err="1"/>
              <a:t>padarytos</a:t>
            </a:r>
            <a:r>
              <a:rPr lang="en-US" dirty="0"/>
              <a:t> </a:t>
            </a:r>
            <a:r>
              <a:rPr lang="en-US" dirty="0" err="1"/>
              <a:t>klai­dos</a:t>
            </a:r>
            <a:r>
              <a:rPr lang="en-US" dirty="0"/>
              <a:t> </a:t>
            </a:r>
            <a:r>
              <a:rPr lang="en-US" dirty="0" err="1"/>
              <a:t>negreit</a:t>
            </a:r>
            <a:r>
              <a:rPr lang="en-US" dirty="0"/>
              <a:t> </a:t>
            </a:r>
            <a:r>
              <a:rPr lang="en-US" dirty="0" err="1"/>
              <a:t>ištaisomos</a:t>
            </a:r>
            <a:r>
              <a:rPr lang="en-US" dirty="0"/>
              <a:t>, o </a:t>
            </a:r>
            <a:r>
              <a:rPr lang="en-US" dirty="0" err="1"/>
              <a:t>kartais</a:t>
            </a:r>
            <a:r>
              <a:rPr lang="en-US" dirty="0"/>
              <a:t> </a:t>
            </a:r>
            <a:r>
              <a:rPr lang="en-US" dirty="0" err="1"/>
              <a:t>jas</a:t>
            </a:r>
            <a:r>
              <a:rPr lang="en-US" dirty="0"/>
              <a:t> </a:t>
            </a:r>
            <a:r>
              <a:rPr lang="en-US" dirty="0" err="1"/>
              <a:t>pastebėti</a:t>
            </a:r>
            <a:r>
              <a:rPr lang="en-US" dirty="0"/>
              <a:t> </a:t>
            </a:r>
            <a:r>
              <a:rPr lang="en-US" dirty="0" err="1"/>
              <a:t>gali</a:t>
            </a:r>
            <a:r>
              <a:rPr lang="en-US" dirty="0"/>
              <a:t> </a:t>
            </a:r>
            <a:r>
              <a:rPr lang="en-US" dirty="0" err="1"/>
              <a:t>tik</a:t>
            </a:r>
            <a:r>
              <a:rPr lang="en-US" dirty="0"/>
              <a:t> </a:t>
            </a:r>
            <a:r>
              <a:rPr lang="en-US" dirty="0" err="1"/>
              <a:t>sekančios</a:t>
            </a:r>
            <a:r>
              <a:rPr lang="en-US" dirty="0"/>
              <a:t> </a:t>
            </a:r>
            <a:r>
              <a:rPr lang="en-US" dirty="0" err="1"/>
              <a:t>kartos</a:t>
            </a:r>
            <a:r>
              <a:rPr lang="en-US" dirty="0"/>
              <a:t>. (…)  </a:t>
            </a:r>
            <a:r>
              <a:rPr lang="en-US" dirty="0" smtClean="0"/>
              <a:t/>
            </a:r>
            <a:br>
              <a:rPr lang="en-US" dirty="0" smtClean="0"/>
            </a:br>
            <a:r>
              <a:rPr lang="en-US" dirty="0" smtClean="0"/>
              <a:t/>
            </a:r>
            <a:br>
              <a:rPr lang="en-US" dirty="0" smtClean="0"/>
            </a:br>
            <a:r>
              <a:rPr lang="en-US" b="1" dirty="0" err="1" smtClean="0"/>
              <a:t>Miškas</a:t>
            </a:r>
            <a:r>
              <a:rPr lang="en-US" b="1" dirty="0" smtClean="0"/>
              <a:t> </a:t>
            </a:r>
            <a:r>
              <a:rPr lang="en-US" b="1" dirty="0"/>
              <a:t>— </a:t>
            </a:r>
            <a:r>
              <a:rPr lang="en-US" b="1" dirty="0" err="1"/>
              <a:t>gyvas</a:t>
            </a:r>
            <a:r>
              <a:rPr lang="en-US" b="1" dirty="0"/>
              <a:t> </a:t>
            </a:r>
            <a:r>
              <a:rPr lang="en-US" b="1" dirty="0" err="1"/>
              <a:t>ir</a:t>
            </a:r>
            <a:r>
              <a:rPr lang="en-US" b="1" dirty="0"/>
              <a:t> </a:t>
            </a:r>
            <a:r>
              <a:rPr lang="en-US" b="1" dirty="0" err="1"/>
              <a:t>labai</a:t>
            </a:r>
            <a:r>
              <a:rPr lang="en-US" b="1" dirty="0"/>
              <a:t> </a:t>
            </a:r>
            <a:r>
              <a:rPr lang="en-US" b="1" dirty="0" err="1"/>
              <a:t>sudėtingas</a:t>
            </a:r>
            <a:r>
              <a:rPr lang="en-US" b="1" dirty="0"/>
              <a:t> </a:t>
            </a:r>
            <a:r>
              <a:rPr lang="en-US" b="1" dirty="0" err="1"/>
              <a:t>organizmas</a:t>
            </a:r>
            <a:r>
              <a:rPr lang="en-US" dirty="0"/>
              <a:t>. Jo </a:t>
            </a:r>
            <a:r>
              <a:rPr lang="en-US" dirty="0" err="1"/>
              <a:t>vystymąsi</a:t>
            </a:r>
            <a:r>
              <a:rPr lang="en-US" dirty="0"/>
              <a:t> </a:t>
            </a:r>
            <a:r>
              <a:rPr lang="en-US" dirty="0" err="1"/>
              <a:t>sąlygoja</a:t>
            </a:r>
            <a:r>
              <a:rPr lang="en-US" dirty="0"/>
              <a:t> </a:t>
            </a:r>
            <a:r>
              <a:rPr lang="en-US" dirty="0" err="1"/>
              <a:t>kli­matas</a:t>
            </a:r>
            <a:r>
              <a:rPr lang="en-US" dirty="0"/>
              <a:t> </a:t>
            </a:r>
            <a:r>
              <a:rPr lang="en-US" dirty="0" err="1"/>
              <a:t>ir</a:t>
            </a:r>
            <a:r>
              <a:rPr lang="en-US" dirty="0"/>
              <a:t> </a:t>
            </a:r>
            <a:r>
              <a:rPr lang="en-US" dirty="0" err="1"/>
              <a:t>dirvožemis</a:t>
            </a:r>
            <a:r>
              <a:rPr lang="en-US" dirty="0"/>
              <a:t>, </a:t>
            </a:r>
            <a:r>
              <a:rPr lang="en-US" dirty="0" err="1"/>
              <a:t>mikroorganizmai</a:t>
            </a:r>
            <a:r>
              <a:rPr lang="en-US" dirty="0"/>
              <a:t> </a:t>
            </a:r>
            <a:r>
              <a:rPr lang="en-US" dirty="0" err="1"/>
              <a:t>ir</a:t>
            </a:r>
            <a:r>
              <a:rPr lang="en-US" dirty="0"/>
              <a:t> fauna, </a:t>
            </a:r>
            <a:r>
              <a:rPr lang="en-US" dirty="0" err="1"/>
              <a:t>kosminiai</a:t>
            </a:r>
            <a:r>
              <a:rPr lang="en-US" dirty="0"/>
              <a:t> </a:t>
            </a:r>
            <a:r>
              <a:rPr lang="en-US" dirty="0" err="1"/>
              <a:t>faktoriai</a:t>
            </a:r>
            <a:r>
              <a:rPr lang="en-US" dirty="0"/>
              <a:t> </a:t>
            </a:r>
            <a:r>
              <a:rPr lang="en-US" dirty="0" err="1"/>
              <a:t>ir</a:t>
            </a:r>
            <a:r>
              <a:rPr lang="en-US" dirty="0"/>
              <a:t> </a:t>
            </a:r>
            <a:r>
              <a:rPr lang="en-US" dirty="0" err="1"/>
              <a:t>žmogus</a:t>
            </a:r>
            <a:r>
              <a:rPr lang="en-US" dirty="0"/>
              <a:t>. O </a:t>
            </a:r>
            <a:r>
              <a:rPr lang="en-US" dirty="0" err="1"/>
              <a:t>dirvožemį</a:t>
            </a:r>
            <a:r>
              <a:rPr lang="en-US" dirty="0"/>
              <a:t> </a:t>
            </a:r>
            <a:r>
              <a:rPr lang="en-US" dirty="0" err="1"/>
              <a:t>būtų</a:t>
            </a:r>
            <a:r>
              <a:rPr lang="en-US" dirty="0"/>
              <a:t> </a:t>
            </a:r>
            <a:r>
              <a:rPr lang="en-US" dirty="0" err="1"/>
              <a:t>galima</a:t>
            </a:r>
            <a:r>
              <a:rPr lang="en-US" dirty="0"/>
              <a:t> </a:t>
            </a:r>
            <a:r>
              <a:rPr lang="en-US" dirty="0" err="1"/>
              <a:t>prilyginti</a:t>
            </a:r>
            <a:r>
              <a:rPr lang="en-US" dirty="0"/>
              <a:t> „</a:t>
            </a:r>
            <a:r>
              <a:rPr lang="en-US" b="1" dirty="0" err="1"/>
              <a:t>kny­gai</a:t>
            </a:r>
            <a:r>
              <a:rPr lang="en-US" b="1" dirty="0"/>
              <a:t>”, </a:t>
            </a:r>
            <a:r>
              <a:rPr lang="en-US" b="1" dirty="0" err="1"/>
              <a:t>kurią</a:t>
            </a:r>
            <a:r>
              <a:rPr lang="en-US" b="1" dirty="0"/>
              <a:t> </a:t>
            </a:r>
            <a:r>
              <a:rPr lang="en-US" b="1" dirty="0" err="1"/>
              <a:t>parašė</a:t>
            </a:r>
            <a:r>
              <a:rPr lang="en-US" b="1" dirty="0"/>
              <a:t> </a:t>
            </a:r>
            <a:r>
              <a:rPr lang="en-US" b="1" dirty="0" err="1"/>
              <a:t>pati</a:t>
            </a:r>
            <a:r>
              <a:rPr lang="en-US" b="1" dirty="0"/>
              <a:t> </a:t>
            </a:r>
            <a:r>
              <a:rPr lang="en-US" b="1" dirty="0" err="1"/>
              <a:t>gamta</a:t>
            </a:r>
            <a:r>
              <a:rPr lang="en-US" b="1" dirty="0"/>
              <a:t> </a:t>
            </a:r>
            <a:r>
              <a:rPr lang="en-US" b="1" dirty="0" err="1"/>
              <a:t>ir</a:t>
            </a:r>
            <a:r>
              <a:rPr lang="en-US" b="1" dirty="0"/>
              <a:t> </a:t>
            </a:r>
            <a:r>
              <a:rPr lang="en-US" b="1" dirty="0" err="1"/>
              <a:t>jos</a:t>
            </a:r>
            <a:r>
              <a:rPr lang="en-US" b="1" dirty="0"/>
              <a:t> </a:t>
            </a:r>
            <a:r>
              <a:rPr lang="en-US" b="1" dirty="0" err="1"/>
              <a:t>kūrinys</a:t>
            </a:r>
            <a:r>
              <a:rPr lang="en-US" b="1" dirty="0"/>
              <a:t> — </a:t>
            </a:r>
            <a:r>
              <a:rPr lang="en-US" b="1" dirty="0" err="1"/>
              <a:t>miškas</a:t>
            </a:r>
            <a:r>
              <a:rPr lang="en-US" b="1" dirty="0" smtClean="0"/>
              <a:t>.“</a:t>
            </a:r>
            <a:r>
              <a:rPr lang="en-US" dirty="0" smtClean="0"/>
              <a:t/>
            </a:r>
            <a:br>
              <a:rPr lang="en-US" dirty="0" smtClean="0"/>
            </a:br>
            <a:endParaRPr lang="en-US" dirty="0"/>
          </a:p>
          <a:p>
            <a:pPr marL="0" indent="0">
              <a:buNone/>
            </a:pPr>
            <a:r>
              <a:rPr lang="en-US" dirty="0"/>
              <a:t>„</a:t>
            </a:r>
            <a:r>
              <a:rPr lang="en-US" b="1" dirty="0" err="1"/>
              <a:t>Miško</a:t>
            </a:r>
            <a:r>
              <a:rPr lang="en-US" b="1" dirty="0"/>
              <a:t> </a:t>
            </a:r>
            <a:r>
              <a:rPr lang="en-US" b="1" dirty="0" err="1"/>
              <a:t>paklotė</a:t>
            </a:r>
            <a:r>
              <a:rPr lang="en-US" b="1" dirty="0"/>
              <a:t> </a:t>
            </a:r>
            <a:r>
              <a:rPr lang="en-US" dirty="0"/>
              <a:t>— tai </a:t>
            </a:r>
            <a:r>
              <a:rPr lang="en-US" dirty="0" err="1"/>
              <a:t>būdingas</a:t>
            </a:r>
            <a:r>
              <a:rPr lang="en-US" dirty="0"/>
              <a:t> </a:t>
            </a:r>
            <a:r>
              <a:rPr lang="en-US" dirty="0" err="1"/>
              <a:t>miš­kui</a:t>
            </a:r>
            <a:r>
              <a:rPr lang="en-US" dirty="0"/>
              <a:t> </a:t>
            </a:r>
            <a:r>
              <a:rPr lang="en-US" dirty="0" err="1"/>
              <a:t>organogeninis</a:t>
            </a:r>
            <a:r>
              <a:rPr lang="en-US" dirty="0"/>
              <a:t> </a:t>
            </a:r>
            <a:r>
              <a:rPr lang="en-US" dirty="0" err="1"/>
              <a:t>sluoksnis</a:t>
            </a:r>
            <a:r>
              <a:rPr lang="en-US" dirty="0"/>
              <a:t> </a:t>
            </a:r>
            <a:r>
              <a:rPr lang="en-US" dirty="0" err="1"/>
              <a:t>žemės</a:t>
            </a:r>
            <a:r>
              <a:rPr lang="en-US" dirty="0"/>
              <a:t> </a:t>
            </a:r>
            <a:r>
              <a:rPr lang="en-US" dirty="0" err="1"/>
              <a:t>pa­viršiuje</a:t>
            </a:r>
            <a:r>
              <a:rPr lang="en-US" dirty="0"/>
              <a:t>. Ji — </a:t>
            </a:r>
            <a:r>
              <a:rPr lang="en-US" dirty="0" err="1"/>
              <a:t>maisto</a:t>
            </a:r>
            <a:r>
              <a:rPr lang="en-US" dirty="0"/>
              <a:t> </a:t>
            </a:r>
            <a:r>
              <a:rPr lang="en-US" dirty="0" err="1"/>
              <a:t>šaltinis</a:t>
            </a:r>
            <a:r>
              <a:rPr lang="en-US" dirty="0"/>
              <a:t>, </a:t>
            </a:r>
            <a:r>
              <a:rPr lang="en-US" dirty="0" err="1"/>
              <a:t>reguliuo­ja</a:t>
            </a:r>
            <a:r>
              <a:rPr lang="en-US" dirty="0"/>
              <a:t> </a:t>
            </a:r>
            <a:r>
              <a:rPr lang="en-US" dirty="0" err="1"/>
              <a:t>drėgmės</a:t>
            </a:r>
            <a:r>
              <a:rPr lang="en-US" dirty="0"/>
              <a:t> </a:t>
            </a:r>
            <a:r>
              <a:rPr lang="en-US" dirty="0" err="1"/>
              <a:t>ir</a:t>
            </a:r>
            <a:r>
              <a:rPr lang="en-US" dirty="0"/>
              <a:t> </a:t>
            </a:r>
            <a:r>
              <a:rPr lang="en-US" dirty="0" err="1"/>
              <a:t>dirvožemio</a:t>
            </a:r>
            <a:r>
              <a:rPr lang="en-US" dirty="0"/>
              <a:t> </a:t>
            </a:r>
            <a:r>
              <a:rPr lang="en-US" dirty="0" err="1"/>
              <a:t>temperatū­ros</a:t>
            </a:r>
            <a:r>
              <a:rPr lang="en-US" dirty="0"/>
              <a:t> </a:t>
            </a:r>
            <a:r>
              <a:rPr lang="en-US" dirty="0" err="1"/>
              <a:t>režimą</a:t>
            </a:r>
            <a:r>
              <a:rPr lang="en-US" dirty="0"/>
              <a:t>, </a:t>
            </a:r>
            <a:r>
              <a:rPr lang="en-US" dirty="0" err="1"/>
              <a:t>apsaugo</a:t>
            </a:r>
            <a:r>
              <a:rPr lang="en-US" dirty="0"/>
              <a:t> </a:t>
            </a:r>
            <a:r>
              <a:rPr lang="en-US" dirty="0" err="1"/>
              <a:t>dirvožemį</a:t>
            </a:r>
            <a:r>
              <a:rPr lang="en-US" dirty="0"/>
              <a:t> </a:t>
            </a:r>
            <a:r>
              <a:rPr lang="en-US" dirty="0" err="1"/>
              <a:t>nuo</a:t>
            </a:r>
            <a:r>
              <a:rPr lang="en-US" dirty="0"/>
              <a:t> </a:t>
            </a:r>
            <a:r>
              <a:rPr lang="en-US" dirty="0" err="1"/>
              <a:t>už­dumblėjimo</a:t>
            </a:r>
            <a:r>
              <a:rPr lang="en-US" dirty="0"/>
              <a:t>, </a:t>
            </a:r>
            <a:r>
              <a:rPr lang="en-US" dirty="0" err="1"/>
              <a:t>gerina</a:t>
            </a:r>
            <a:r>
              <a:rPr lang="en-US" dirty="0"/>
              <a:t> jo </a:t>
            </a:r>
            <a:r>
              <a:rPr lang="en-US" dirty="0" err="1"/>
              <a:t>fizines</a:t>
            </a:r>
            <a:r>
              <a:rPr lang="en-US" dirty="0"/>
              <a:t> </a:t>
            </a:r>
            <a:r>
              <a:rPr lang="en-US" dirty="0" err="1"/>
              <a:t>savybes</a:t>
            </a:r>
            <a:r>
              <a:rPr lang="en-US" dirty="0" smtClean="0"/>
              <a:t>.“</a:t>
            </a:r>
          </a:p>
          <a:p>
            <a:pPr marL="0" indent="0">
              <a:buNone/>
            </a:pP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8656845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078" y="31754"/>
            <a:ext cx="5828175" cy="371280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170" y="49806"/>
            <a:ext cx="5617030" cy="369475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750" y="3959864"/>
            <a:ext cx="3514185" cy="276637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6317" y="4011824"/>
            <a:ext cx="5990254" cy="2714411"/>
          </a:xfrm>
          <a:prstGeom prst="rect">
            <a:avLst/>
          </a:prstGeom>
        </p:spPr>
      </p:pic>
    </p:spTree>
    <p:extLst>
      <p:ext uri="{BB962C8B-B14F-4D97-AF65-F5344CB8AC3E}">
        <p14:creationId xmlns:p14="http://schemas.microsoft.com/office/powerpoint/2010/main" val="10056167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5"/>
          <p:cNvSpPr txBox="1">
            <a:spLocks noChangeArrowheads="1"/>
          </p:cNvSpPr>
          <p:nvPr/>
        </p:nvSpPr>
        <p:spPr bwMode="auto">
          <a:xfrm>
            <a:off x="4839705" y="5578603"/>
            <a:ext cx="406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Šimonių giria</a:t>
            </a:r>
          </a:p>
        </p:txBody>
      </p:sp>
      <p:sp>
        <p:nvSpPr>
          <p:cNvPr id="24581" name="TextBox 7"/>
          <p:cNvSpPr txBox="1">
            <a:spLocks noChangeArrowheads="1"/>
          </p:cNvSpPr>
          <p:nvPr/>
        </p:nvSpPr>
        <p:spPr bwMode="auto">
          <a:xfrm>
            <a:off x="598473" y="5597816"/>
            <a:ext cx="269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Labanoras</a:t>
            </a:r>
          </a:p>
        </p:txBody>
      </p:sp>
      <p:sp>
        <p:nvSpPr>
          <p:cNvPr id="24582" name="TextBox 8"/>
          <p:cNvSpPr txBox="1">
            <a:spLocks noChangeArrowheads="1"/>
          </p:cNvSpPr>
          <p:nvPr/>
        </p:nvSpPr>
        <p:spPr bwMode="auto">
          <a:xfrm>
            <a:off x="9193610" y="5597816"/>
            <a:ext cx="210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Žalioji giria</a:t>
            </a:r>
          </a:p>
        </p:txBody>
      </p:sp>
      <p:sp>
        <p:nvSpPr>
          <p:cNvPr id="2" name="TextBox 1"/>
          <p:cNvSpPr txBox="1"/>
          <p:nvPr/>
        </p:nvSpPr>
        <p:spPr>
          <a:xfrm>
            <a:off x="608806" y="522514"/>
            <a:ext cx="9206998" cy="1828800"/>
          </a:xfrm>
          <a:prstGeom prst="rect">
            <a:avLst/>
          </a:prstGeom>
          <a:noFill/>
        </p:spPr>
        <p:txBody>
          <a:bodyPr wrap="square" rtlCol="0">
            <a:spAutoFit/>
          </a:bodyPr>
          <a:lstStyle/>
          <a:p>
            <a:endParaRPr lang="en-US"/>
          </a:p>
        </p:txBody>
      </p:sp>
      <p:sp>
        <p:nvSpPr>
          <p:cNvPr id="3" name="TextBox 2"/>
          <p:cNvSpPr txBox="1"/>
          <p:nvPr/>
        </p:nvSpPr>
        <p:spPr>
          <a:xfrm>
            <a:off x="435429" y="281246"/>
            <a:ext cx="11756571" cy="4370427"/>
          </a:xfrm>
          <a:prstGeom prst="rect">
            <a:avLst/>
          </a:prstGeom>
          <a:noFill/>
        </p:spPr>
        <p:txBody>
          <a:bodyPr wrap="square" rtlCol="0">
            <a:spAutoFit/>
          </a:bodyPr>
          <a:lstStyle/>
          <a:p>
            <a:pPr algn="ctr"/>
            <a:r>
              <a:rPr lang="en-US" altLang="x-none" sz="4400" dirty="0" smtClean="0"/>
              <a:t>NR.3</a:t>
            </a:r>
            <a:br>
              <a:rPr lang="en-US" altLang="x-none" sz="4400" dirty="0" smtClean="0"/>
            </a:br>
            <a:r>
              <a:rPr lang="en-US" altLang="x-none" sz="3600" dirty="0" smtClean="0"/>
              <a:t/>
            </a:r>
            <a:br>
              <a:rPr lang="en-US" altLang="x-none" sz="3600" dirty="0" smtClean="0"/>
            </a:br>
            <a:r>
              <a:rPr lang="lt-LT" sz="4400" dirty="0"/>
              <a:t>MIŠKININKYSTĖ </a:t>
            </a:r>
            <a:r>
              <a:rPr lang="mr-IN" sz="4400" dirty="0"/>
              <a:t>–</a:t>
            </a:r>
            <a:r>
              <a:rPr lang="lt-LT" sz="4400" dirty="0"/>
              <a:t> “DARŽININKYSTĖ</a:t>
            </a:r>
            <a:r>
              <a:rPr lang="lt-LT" sz="4400" dirty="0" smtClean="0"/>
              <a:t>”.</a:t>
            </a:r>
          </a:p>
          <a:p>
            <a:pPr algn="ctr"/>
            <a:r>
              <a:rPr lang="lt-LT" sz="4400" dirty="0" smtClean="0"/>
              <a:t>KAI MIŠKUS KEIČIA MEDIENOS PLANTACIJOS</a:t>
            </a:r>
            <a:br>
              <a:rPr lang="lt-LT" sz="4400" dirty="0" smtClean="0"/>
            </a:br>
            <a:r>
              <a:rPr lang="lt-LT" altLang="x-none" sz="2800" dirty="0" smtClean="0"/>
              <a:t>ORIENTUOTA IŠSKIRTINAI Į MEDIENOS IŠGAVIMĄ IR PELNĄ </a:t>
            </a:r>
            <a:br>
              <a:rPr lang="lt-LT" altLang="x-none" sz="2800" dirty="0" smtClean="0"/>
            </a:br>
            <a:r>
              <a:rPr lang="lt-LT" sz="2800" dirty="0" smtClean="0"/>
              <a:t>(Kai miškas prilyginamas žemės ūkio kultūroms)</a:t>
            </a:r>
            <a:endParaRPr lang="en-US" sz="2800" dirty="0" smtClean="0"/>
          </a:p>
          <a:p>
            <a:pPr algn="ctr"/>
            <a:endParaRPr lang="en-US" altLang="x-none" sz="36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510" y="3874927"/>
            <a:ext cx="5563463" cy="2691998"/>
          </a:xfrm>
          <a:prstGeom prst="rect">
            <a:avLst/>
          </a:prstGeom>
        </p:spPr>
      </p:pic>
    </p:spTree>
    <p:extLst>
      <p:ext uri="{BB962C8B-B14F-4D97-AF65-F5344CB8AC3E}">
        <p14:creationId xmlns:p14="http://schemas.microsoft.com/office/powerpoint/2010/main" val="19622384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a:spLocks noGrp="1"/>
          </p:cNvSpPr>
          <p:nvPr>
            <p:ph idx="1"/>
          </p:nvPr>
        </p:nvSpPr>
        <p:spPr>
          <a:xfrm>
            <a:off x="352425" y="516778"/>
            <a:ext cx="11373410" cy="4351338"/>
          </a:xfrm>
        </p:spPr>
        <p:txBody>
          <a:bodyPr/>
          <a:lstStyle/>
          <a:p>
            <a:pPr marL="0" indent="0">
              <a:buFont typeface="Arial" charset="0"/>
              <a:buNone/>
            </a:pPr>
            <a:r>
              <a:rPr lang="en-US" altLang="x-none" dirty="0">
                <a:ea typeface="Arial" charset="0"/>
                <a:cs typeface="Arial" charset="0"/>
              </a:rPr>
              <a:t>„</a:t>
            </a:r>
            <a:r>
              <a:rPr lang="en-US" altLang="x-none" dirty="0" err="1">
                <a:ea typeface="Arial" charset="0"/>
                <a:cs typeface="Arial" charset="0"/>
              </a:rPr>
              <a:t>Pagal</a:t>
            </a:r>
            <a:r>
              <a:rPr lang="en-US" altLang="x-none" dirty="0">
                <a:ea typeface="Arial" charset="0"/>
                <a:cs typeface="Arial" charset="0"/>
              </a:rPr>
              <a:t> </a:t>
            </a:r>
            <a:r>
              <a:rPr lang="en-US" altLang="x-none" dirty="0" err="1">
                <a:ea typeface="Arial" charset="0"/>
                <a:cs typeface="Arial" charset="0"/>
              </a:rPr>
              <a:t>atliktus</a:t>
            </a:r>
            <a:r>
              <a:rPr lang="en-US" altLang="x-none" dirty="0">
                <a:ea typeface="Arial" charset="0"/>
                <a:cs typeface="Arial" charset="0"/>
              </a:rPr>
              <a:t> </a:t>
            </a:r>
            <a:r>
              <a:rPr lang="en-US" altLang="x-none" dirty="0" err="1">
                <a:ea typeface="Arial" charset="0"/>
                <a:cs typeface="Arial" charset="0"/>
              </a:rPr>
              <a:t>tyrimus</a:t>
            </a:r>
            <a:r>
              <a:rPr lang="en-US" altLang="x-none" dirty="0">
                <a:ea typeface="Arial" charset="0"/>
                <a:cs typeface="Arial" charset="0"/>
              </a:rPr>
              <a:t>, </a:t>
            </a:r>
            <a:r>
              <a:rPr lang="en-US" altLang="x-none" dirty="0" err="1">
                <a:ea typeface="Arial" charset="0"/>
                <a:cs typeface="Arial" charset="0"/>
              </a:rPr>
              <a:t>Lietuvoje</a:t>
            </a:r>
            <a:r>
              <a:rPr lang="en-US" altLang="x-none" dirty="0">
                <a:ea typeface="Arial" charset="0"/>
                <a:cs typeface="Arial" charset="0"/>
              </a:rPr>
              <a:t> </a:t>
            </a:r>
            <a:r>
              <a:rPr lang="en-US" altLang="x-none" dirty="0" err="1">
                <a:ea typeface="Arial" charset="0"/>
                <a:cs typeface="Arial" charset="0"/>
              </a:rPr>
              <a:t>būtų</a:t>
            </a:r>
            <a:r>
              <a:rPr lang="en-US" altLang="x-none" dirty="0">
                <a:ea typeface="Arial" charset="0"/>
                <a:cs typeface="Arial" charset="0"/>
              </a:rPr>
              <a:t> </a:t>
            </a:r>
            <a:r>
              <a:rPr lang="en-US" altLang="x-none" b="1" dirty="0" err="1">
                <a:ea typeface="Arial" charset="0"/>
                <a:cs typeface="Arial" charset="0"/>
              </a:rPr>
              <a:t>galima</a:t>
            </a:r>
            <a:r>
              <a:rPr lang="en-US" altLang="x-none" b="1" dirty="0">
                <a:ea typeface="Arial" charset="0"/>
                <a:cs typeface="Arial" charset="0"/>
              </a:rPr>
              <a:t> </a:t>
            </a:r>
            <a:r>
              <a:rPr lang="en-US" altLang="x-none" b="1" dirty="0" err="1">
                <a:ea typeface="Arial" charset="0"/>
                <a:cs typeface="Arial" charset="0"/>
              </a:rPr>
              <a:t>didinti</a:t>
            </a:r>
            <a:r>
              <a:rPr lang="en-US" altLang="x-none" b="1" dirty="0">
                <a:ea typeface="Arial" charset="0"/>
                <a:cs typeface="Arial" charset="0"/>
              </a:rPr>
              <a:t> </a:t>
            </a:r>
            <a:r>
              <a:rPr lang="en-US" altLang="x-none" b="1" dirty="0" err="1">
                <a:ea typeface="Arial" charset="0"/>
                <a:cs typeface="Arial" charset="0"/>
              </a:rPr>
              <a:t>miškų</a:t>
            </a:r>
            <a:r>
              <a:rPr lang="en-US" altLang="x-none" b="1" dirty="0">
                <a:ea typeface="Arial" charset="0"/>
                <a:cs typeface="Arial" charset="0"/>
              </a:rPr>
              <a:t> </a:t>
            </a:r>
            <a:r>
              <a:rPr lang="en-US" altLang="x-none" b="1" dirty="0" err="1">
                <a:ea typeface="Arial" charset="0"/>
                <a:cs typeface="Arial" charset="0"/>
              </a:rPr>
              <a:t>naudojimą</a:t>
            </a:r>
            <a:r>
              <a:rPr lang="en-US" altLang="x-none" dirty="0">
                <a:ea typeface="Arial" charset="0"/>
                <a:cs typeface="Arial" charset="0"/>
              </a:rPr>
              <a:t>, </a:t>
            </a:r>
            <a:r>
              <a:rPr lang="en-US" altLang="x-none" dirty="0" err="1">
                <a:ea typeface="Arial" charset="0"/>
                <a:cs typeface="Arial" charset="0"/>
              </a:rPr>
              <a:t>nes</a:t>
            </a:r>
            <a:r>
              <a:rPr lang="en-US" altLang="x-none" dirty="0">
                <a:ea typeface="Arial" charset="0"/>
                <a:cs typeface="Arial" charset="0"/>
              </a:rPr>
              <a:t> </a:t>
            </a:r>
            <a:r>
              <a:rPr lang="en-US" altLang="x-none" b="1" dirty="0" err="1">
                <a:ea typeface="Arial" charset="0"/>
                <a:cs typeface="Arial" charset="0"/>
              </a:rPr>
              <a:t>iškertama</a:t>
            </a:r>
            <a:r>
              <a:rPr lang="en-US" altLang="x-none" b="1" dirty="0">
                <a:ea typeface="Arial" charset="0"/>
                <a:cs typeface="Arial" charset="0"/>
              </a:rPr>
              <a:t> </a:t>
            </a:r>
            <a:r>
              <a:rPr lang="en-US" altLang="x-none" b="1" dirty="0" err="1">
                <a:ea typeface="Arial" charset="0"/>
                <a:cs typeface="Arial" charset="0"/>
              </a:rPr>
              <a:t>tik</a:t>
            </a:r>
            <a:r>
              <a:rPr lang="en-US" altLang="x-none" b="1" dirty="0">
                <a:ea typeface="Arial" charset="0"/>
                <a:cs typeface="Arial" charset="0"/>
              </a:rPr>
              <a:t> </a:t>
            </a:r>
            <a:r>
              <a:rPr lang="en-US" altLang="x-none" b="1" dirty="0" err="1">
                <a:ea typeface="Arial" charset="0"/>
                <a:cs typeface="Arial" charset="0"/>
              </a:rPr>
              <a:t>apie</a:t>
            </a:r>
            <a:r>
              <a:rPr lang="en-US" altLang="x-none" b="1" dirty="0">
                <a:ea typeface="Arial" charset="0"/>
                <a:cs typeface="Arial" charset="0"/>
              </a:rPr>
              <a:t> </a:t>
            </a:r>
            <a:r>
              <a:rPr lang="en-US" altLang="x-none" b="1" dirty="0" err="1">
                <a:ea typeface="Arial" charset="0"/>
                <a:cs typeface="Arial" charset="0"/>
              </a:rPr>
              <a:t>pusė</a:t>
            </a:r>
            <a:r>
              <a:rPr lang="en-US" altLang="x-none" b="1" dirty="0">
                <a:ea typeface="Arial" charset="0"/>
                <a:cs typeface="Arial" charset="0"/>
              </a:rPr>
              <a:t> </a:t>
            </a:r>
            <a:r>
              <a:rPr lang="en-US" altLang="x-none" dirty="0" err="1">
                <a:ea typeface="Arial" charset="0"/>
                <a:cs typeface="Arial" charset="0"/>
              </a:rPr>
              <a:t>kasmet</a:t>
            </a:r>
            <a:r>
              <a:rPr lang="en-US" altLang="x-none" dirty="0">
                <a:ea typeface="Arial" charset="0"/>
                <a:cs typeface="Arial" charset="0"/>
              </a:rPr>
              <a:t> </a:t>
            </a:r>
            <a:r>
              <a:rPr lang="en-US" altLang="x-none" dirty="0" err="1">
                <a:ea typeface="Arial" charset="0"/>
                <a:cs typeface="Arial" charset="0"/>
              </a:rPr>
              <a:t>priaugančios</a:t>
            </a:r>
            <a:r>
              <a:rPr lang="en-US" altLang="x-none" dirty="0">
                <a:ea typeface="Arial" charset="0"/>
                <a:cs typeface="Arial" charset="0"/>
              </a:rPr>
              <a:t> </a:t>
            </a:r>
            <a:r>
              <a:rPr lang="en-US" altLang="x-none" dirty="0" err="1">
                <a:ea typeface="Arial" charset="0"/>
                <a:cs typeface="Arial" charset="0"/>
              </a:rPr>
              <a:t>medienos</a:t>
            </a:r>
            <a:r>
              <a:rPr lang="en-US" altLang="x-none" dirty="0">
                <a:ea typeface="Arial" charset="0"/>
                <a:cs typeface="Arial" charset="0"/>
              </a:rPr>
              <a:t>. </a:t>
            </a:r>
            <a:r>
              <a:rPr lang="en-US" altLang="x-none" dirty="0" err="1">
                <a:ea typeface="Arial" charset="0"/>
                <a:cs typeface="Arial" charset="0"/>
              </a:rPr>
              <a:t>Tegul</a:t>
            </a:r>
            <a:r>
              <a:rPr lang="en-US" altLang="x-none" dirty="0">
                <a:ea typeface="Arial" charset="0"/>
                <a:cs typeface="Arial" charset="0"/>
              </a:rPr>
              <a:t> </a:t>
            </a:r>
            <a:r>
              <a:rPr lang="en-US" altLang="x-none" dirty="0" err="1">
                <a:ea typeface="Arial" charset="0"/>
                <a:cs typeface="Arial" charset="0"/>
              </a:rPr>
              <a:t>neįsižeidžia</a:t>
            </a:r>
            <a:r>
              <a:rPr lang="en-US" altLang="x-none" dirty="0">
                <a:ea typeface="Arial" charset="0"/>
                <a:cs typeface="Arial" charset="0"/>
              </a:rPr>
              <a:t> </a:t>
            </a:r>
            <a:r>
              <a:rPr lang="en-US" altLang="x-none" dirty="0" err="1">
                <a:ea typeface="Arial" charset="0"/>
                <a:cs typeface="Arial" charset="0"/>
              </a:rPr>
              <a:t>gamtosaugininkai</a:t>
            </a:r>
            <a:r>
              <a:rPr lang="en-US" altLang="x-none" dirty="0">
                <a:ea typeface="Arial" charset="0"/>
                <a:cs typeface="Arial" charset="0"/>
              </a:rPr>
              <a:t>, </a:t>
            </a:r>
            <a:r>
              <a:rPr lang="en-US" altLang="x-none" dirty="0" err="1">
                <a:ea typeface="Arial" charset="0"/>
                <a:cs typeface="Arial" charset="0"/>
              </a:rPr>
              <a:t>kad</a:t>
            </a:r>
            <a:r>
              <a:rPr lang="en-US" altLang="x-none" dirty="0">
                <a:ea typeface="Arial" charset="0"/>
                <a:cs typeface="Arial" charset="0"/>
              </a:rPr>
              <a:t> </a:t>
            </a:r>
            <a:r>
              <a:rPr lang="en-US" altLang="x-none" b="1" dirty="0" err="1">
                <a:ea typeface="Arial" charset="0"/>
                <a:cs typeface="Arial" charset="0"/>
              </a:rPr>
              <a:t>prilyginsiu</a:t>
            </a:r>
            <a:r>
              <a:rPr lang="en-US" altLang="x-none" b="1" dirty="0">
                <a:ea typeface="Arial" charset="0"/>
                <a:cs typeface="Arial" charset="0"/>
              </a:rPr>
              <a:t> </a:t>
            </a:r>
            <a:r>
              <a:rPr lang="en-US" altLang="x-none" b="1" dirty="0" err="1">
                <a:ea typeface="Arial" charset="0"/>
                <a:cs typeface="Arial" charset="0"/>
              </a:rPr>
              <a:t>mišką</a:t>
            </a:r>
            <a:r>
              <a:rPr lang="en-US" altLang="x-none" b="1" dirty="0">
                <a:ea typeface="Arial" charset="0"/>
                <a:cs typeface="Arial" charset="0"/>
              </a:rPr>
              <a:t> </a:t>
            </a:r>
            <a:r>
              <a:rPr lang="en-US" altLang="x-none" b="1" dirty="0" err="1">
                <a:ea typeface="Arial" charset="0"/>
                <a:cs typeface="Arial" charset="0"/>
              </a:rPr>
              <a:t>žemės</a:t>
            </a:r>
            <a:r>
              <a:rPr lang="en-US" altLang="x-none" b="1" dirty="0">
                <a:ea typeface="Arial" charset="0"/>
                <a:cs typeface="Arial" charset="0"/>
              </a:rPr>
              <a:t> </a:t>
            </a:r>
            <a:r>
              <a:rPr lang="en-US" altLang="x-none" b="1" dirty="0" err="1">
                <a:ea typeface="Arial" charset="0"/>
                <a:cs typeface="Arial" charset="0"/>
              </a:rPr>
              <a:t>ūkio</a:t>
            </a:r>
            <a:r>
              <a:rPr lang="en-US" altLang="x-none" b="1" dirty="0">
                <a:ea typeface="Arial" charset="0"/>
                <a:cs typeface="Arial" charset="0"/>
              </a:rPr>
              <a:t> </a:t>
            </a:r>
            <a:r>
              <a:rPr lang="en-US" altLang="x-none" b="1" dirty="0" err="1">
                <a:ea typeface="Arial" charset="0"/>
                <a:cs typeface="Arial" charset="0"/>
              </a:rPr>
              <a:t>kultūroms</a:t>
            </a:r>
            <a:r>
              <a:rPr lang="en-US" altLang="x-none" b="1" dirty="0">
                <a:ea typeface="Arial" charset="0"/>
                <a:cs typeface="Arial" charset="0"/>
              </a:rPr>
              <a:t>. </a:t>
            </a:r>
            <a:r>
              <a:rPr lang="en-US" altLang="x-none" dirty="0">
                <a:ea typeface="Arial" charset="0"/>
                <a:cs typeface="Arial" charset="0"/>
              </a:rPr>
              <a:t>Kuris </a:t>
            </a:r>
            <a:r>
              <a:rPr lang="en-US" altLang="x-none" dirty="0" err="1">
                <a:ea typeface="Arial" charset="0"/>
                <a:cs typeface="Arial" charset="0"/>
              </a:rPr>
              <a:t>ūkininkas</a:t>
            </a:r>
            <a:r>
              <a:rPr lang="en-US" altLang="x-none" dirty="0">
                <a:ea typeface="Arial" charset="0"/>
                <a:cs typeface="Arial" charset="0"/>
              </a:rPr>
              <a:t> </a:t>
            </a:r>
            <a:r>
              <a:rPr lang="en-US" altLang="x-none" dirty="0" err="1">
                <a:ea typeface="Arial" charset="0"/>
                <a:cs typeface="Arial" charset="0"/>
              </a:rPr>
              <a:t>pasodinęs</a:t>
            </a:r>
            <a:r>
              <a:rPr lang="en-US" altLang="x-none" dirty="0">
                <a:ea typeface="Arial" charset="0"/>
                <a:cs typeface="Arial" charset="0"/>
              </a:rPr>
              <a:t> </a:t>
            </a:r>
            <a:r>
              <a:rPr lang="en-US" altLang="x-none" dirty="0" err="1">
                <a:ea typeface="Arial" charset="0"/>
                <a:cs typeface="Arial" charset="0"/>
              </a:rPr>
              <a:t>kultūras</a:t>
            </a:r>
            <a:r>
              <a:rPr lang="en-US" altLang="x-none" dirty="0">
                <a:ea typeface="Arial" charset="0"/>
                <a:cs typeface="Arial" charset="0"/>
              </a:rPr>
              <a:t>, </a:t>
            </a:r>
            <a:r>
              <a:rPr lang="en-US" altLang="x-none" dirty="0" err="1">
                <a:ea typeface="Arial" charset="0"/>
                <a:cs typeface="Arial" charset="0"/>
              </a:rPr>
              <a:t>nuima</a:t>
            </a:r>
            <a:r>
              <a:rPr lang="en-US" altLang="x-none" dirty="0">
                <a:ea typeface="Arial" charset="0"/>
                <a:cs typeface="Arial" charset="0"/>
              </a:rPr>
              <a:t> </a:t>
            </a:r>
            <a:r>
              <a:rPr lang="en-US" altLang="x-none" dirty="0" err="1">
                <a:ea typeface="Arial" charset="0"/>
                <a:cs typeface="Arial" charset="0"/>
              </a:rPr>
              <a:t>tik</a:t>
            </a:r>
            <a:r>
              <a:rPr lang="en-US" altLang="x-none" dirty="0">
                <a:ea typeface="Arial" charset="0"/>
                <a:cs typeface="Arial" charset="0"/>
              </a:rPr>
              <a:t> </a:t>
            </a:r>
            <a:r>
              <a:rPr lang="en-US" altLang="x-none" dirty="0" err="1">
                <a:ea typeface="Arial" charset="0"/>
                <a:cs typeface="Arial" charset="0"/>
              </a:rPr>
              <a:t>pusę</a:t>
            </a:r>
            <a:r>
              <a:rPr lang="en-US" altLang="x-none" dirty="0">
                <a:ea typeface="Arial" charset="0"/>
                <a:cs typeface="Arial" charset="0"/>
              </a:rPr>
              <a:t> </a:t>
            </a:r>
            <a:r>
              <a:rPr lang="en-US" altLang="x-none" dirty="0" err="1">
                <a:ea typeface="Arial" charset="0"/>
                <a:cs typeface="Arial" charset="0"/>
              </a:rPr>
              <a:t>derliaus</a:t>
            </a:r>
            <a:r>
              <a:rPr lang="en-US" altLang="x-none" dirty="0">
                <a:ea typeface="Arial" charset="0"/>
                <a:cs typeface="Arial" charset="0"/>
              </a:rPr>
              <a:t>?“ </a:t>
            </a:r>
          </a:p>
          <a:p>
            <a:pPr marL="0" indent="0">
              <a:buFont typeface="Arial" charset="0"/>
              <a:buNone/>
            </a:pPr>
            <a:endParaRPr lang="en-US" altLang="x-none" dirty="0">
              <a:ea typeface="Arial" charset="0"/>
              <a:cs typeface="Arial" charset="0"/>
            </a:endParaRPr>
          </a:p>
          <a:p>
            <a:pPr marL="0" indent="0">
              <a:buFont typeface="Arial" charset="0"/>
              <a:buNone/>
            </a:pPr>
            <a:r>
              <a:rPr lang="en-US" altLang="x-none" dirty="0" err="1">
                <a:ea typeface="Arial" charset="0"/>
                <a:cs typeface="Arial" charset="0"/>
              </a:rPr>
              <a:t>Valstybinių</a:t>
            </a:r>
            <a:r>
              <a:rPr lang="en-US" altLang="x-none" dirty="0">
                <a:ea typeface="Arial" charset="0"/>
                <a:cs typeface="Arial" charset="0"/>
              </a:rPr>
              <a:t> </a:t>
            </a:r>
            <a:r>
              <a:rPr lang="en-US" altLang="x-none" dirty="0" err="1">
                <a:ea typeface="Arial" charset="0"/>
                <a:cs typeface="Arial" charset="0"/>
              </a:rPr>
              <a:t>miškų</a:t>
            </a:r>
            <a:r>
              <a:rPr lang="en-US" altLang="x-none" dirty="0">
                <a:ea typeface="Arial" charset="0"/>
                <a:cs typeface="Arial" charset="0"/>
              </a:rPr>
              <a:t> </a:t>
            </a:r>
            <a:r>
              <a:rPr lang="en-US" altLang="x-none" dirty="0" err="1">
                <a:ea typeface="Arial" charset="0"/>
                <a:cs typeface="Arial" charset="0"/>
              </a:rPr>
              <a:t>urėdijos</a:t>
            </a:r>
            <a:r>
              <a:rPr lang="en-US" altLang="x-none" dirty="0">
                <a:ea typeface="Arial" charset="0"/>
                <a:cs typeface="Arial" charset="0"/>
              </a:rPr>
              <a:t> </a:t>
            </a:r>
            <a:r>
              <a:rPr lang="en-US" altLang="x-none" dirty="0" err="1">
                <a:ea typeface="Arial" charset="0"/>
                <a:cs typeface="Arial" charset="0"/>
              </a:rPr>
              <a:t>valdybos</a:t>
            </a:r>
            <a:r>
              <a:rPr lang="en-US" altLang="x-none" dirty="0">
                <a:ea typeface="Arial" charset="0"/>
                <a:cs typeface="Arial" charset="0"/>
              </a:rPr>
              <a:t> </a:t>
            </a:r>
            <a:r>
              <a:rPr lang="en-US" altLang="x-none" dirty="0" err="1">
                <a:ea typeface="Arial" charset="0"/>
                <a:cs typeface="Arial" charset="0"/>
              </a:rPr>
              <a:t>pirmininkas</a:t>
            </a:r>
            <a:r>
              <a:rPr lang="en-US" altLang="x-none" dirty="0">
                <a:ea typeface="Arial" charset="0"/>
                <a:cs typeface="Arial" charset="0"/>
              </a:rPr>
              <a:t> </a:t>
            </a:r>
            <a:r>
              <a:rPr lang="en-US" altLang="x-none" dirty="0" smtClean="0">
                <a:ea typeface="Arial" charset="0"/>
                <a:cs typeface="Arial" charset="0"/>
              </a:rPr>
              <a:t>(</a:t>
            </a:r>
            <a:r>
              <a:rPr lang="en-US" altLang="x-none" dirty="0" err="1" smtClean="0">
                <a:ea typeface="Arial" charset="0"/>
                <a:cs typeface="Arial" charset="0"/>
              </a:rPr>
              <a:t>dabar</a:t>
            </a:r>
            <a:r>
              <a:rPr lang="en-US" altLang="x-none" dirty="0" smtClean="0">
                <a:ea typeface="Arial" charset="0"/>
                <a:cs typeface="Arial" charset="0"/>
              </a:rPr>
              <a:t> </a:t>
            </a:r>
            <a:r>
              <a:rPr lang="en-US" altLang="x-none" dirty="0" err="1" smtClean="0">
                <a:ea typeface="Arial" charset="0"/>
                <a:cs typeface="Arial" charset="0"/>
              </a:rPr>
              <a:t>narys</a:t>
            </a:r>
            <a:r>
              <a:rPr lang="en-US" altLang="x-none" dirty="0" smtClean="0">
                <a:ea typeface="Arial" charset="0"/>
                <a:cs typeface="Arial" charset="0"/>
              </a:rPr>
              <a:t>)</a:t>
            </a:r>
            <a:r>
              <a:rPr lang="en-US" altLang="x-none" dirty="0">
                <a:ea typeface="Arial" charset="0"/>
                <a:cs typeface="Arial" charset="0"/>
              </a:rPr>
              <a:t/>
            </a:r>
            <a:br>
              <a:rPr lang="en-US" altLang="x-none" dirty="0">
                <a:ea typeface="Arial" charset="0"/>
                <a:cs typeface="Arial" charset="0"/>
              </a:rPr>
            </a:br>
            <a:r>
              <a:rPr lang="en-US" altLang="x-none" dirty="0" err="1" smtClean="0">
                <a:ea typeface="Arial" charset="0"/>
                <a:cs typeface="Arial" charset="0"/>
              </a:rPr>
              <a:t>Gediminas</a:t>
            </a:r>
            <a:r>
              <a:rPr lang="en-US" altLang="x-none" dirty="0" smtClean="0">
                <a:ea typeface="Arial" charset="0"/>
                <a:cs typeface="Arial" charset="0"/>
              </a:rPr>
              <a:t> </a:t>
            </a:r>
            <a:r>
              <a:rPr lang="en-US" altLang="x-none" dirty="0">
                <a:ea typeface="Arial" charset="0"/>
                <a:cs typeface="Arial" charset="0"/>
              </a:rPr>
              <a:t>JASINEVIČIUS</a:t>
            </a:r>
          </a:p>
        </p:txBody>
      </p:sp>
      <p:pic>
        <p:nvPicPr>
          <p:cNvPr id="450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7738" y="3652838"/>
            <a:ext cx="2963862"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4064000"/>
            <a:ext cx="3808413"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3959225"/>
            <a:ext cx="3541713"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4440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8513"/>
            <a:ext cx="10515600" cy="1325563"/>
          </a:xfrm>
        </p:spPr>
        <p:txBody>
          <a:bodyPr/>
          <a:lstStyle/>
          <a:p>
            <a:r>
              <a:rPr lang="en-US" dirty="0" smtClean="0"/>
              <a:t>Į MIŠKĄ IŠ VARTOTOJŲ POZICIJOS</a:t>
            </a:r>
            <a:r>
              <a:rPr lang="lt-LT" dirty="0" smtClean="0"/>
              <a:t> </a:t>
            </a:r>
            <a:endParaRPr lang="en-US" dirty="0"/>
          </a:p>
        </p:txBody>
      </p:sp>
      <p:sp>
        <p:nvSpPr>
          <p:cNvPr id="3" name="Content Placeholder 2"/>
          <p:cNvSpPr>
            <a:spLocks noGrp="1"/>
          </p:cNvSpPr>
          <p:nvPr>
            <p:ph idx="1"/>
          </p:nvPr>
        </p:nvSpPr>
        <p:spPr>
          <a:xfrm>
            <a:off x="838200" y="2745068"/>
            <a:ext cx="10515600" cy="4351338"/>
          </a:xfrm>
        </p:spPr>
        <p:txBody>
          <a:bodyPr/>
          <a:lstStyle/>
          <a:p>
            <a:pPr marL="0" indent="0">
              <a:buNone/>
            </a:pPr>
            <a:r>
              <a:rPr lang="en-US" sz="3600" i="1" dirty="0" smtClean="0"/>
              <a:t>„Miškas – ypatingas dalykas. Tačiau mes išgyvename laiką, kai daugelis į mišką žiūri iš vartotojo pozicijų, kaip į daržą, morkų lysvę. Iš dalies taip yra, nes miškas mums teikia naudą. Tačiau </a:t>
            </a:r>
            <a:r>
              <a:rPr lang="en-US" sz="3600" b="1" i="1" dirty="0" smtClean="0"/>
              <a:t>giria – tai ne morkų lysvė...“</a:t>
            </a:r>
            <a:r>
              <a:rPr lang="en-US" b="1" dirty="0" smtClean="0"/>
              <a:t/>
            </a:r>
            <a:br>
              <a:rPr lang="en-US" b="1" dirty="0" smtClean="0"/>
            </a:br>
            <a:r>
              <a:rPr lang="en-US" dirty="0" smtClean="0"/>
              <a:t/>
            </a:r>
            <a:br>
              <a:rPr lang="en-US" dirty="0" smtClean="0"/>
            </a:br>
            <a:endParaRPr lang="en-US" dirty="0"/>
          </a:p>
        </p:txBody>
      </p:sp>
    </p:spTree>
    <p:extLst>
      <p:ext uri="{BB962C8B-B14F-4D97-AF65-F5344CB8AC3E}">
        <p14:creationId xmlns:p14="http://schemas.microsoft.com/office/powerpoint/2010/main" val="9660298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2233" y="288662"/>
            <a:ext cx="5607067" cy="3399001"/>
          </a:xfrm>
        </p:spPr>
      </p:pic>
      <p:pic>
        <p:nvPicPr>
          <p:cNvPr id="307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234" y="3844213"/>
            <a:ext cx="5607066" cy="280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2142" y="288662"/>
            <a:ext cx="5225747" cy="326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92143" y="3738562"/>
            <a:ext cx="5225746" cy="301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8"/>
          <p:cNvSpPr txBox="1">
            <a:spLocks noChangeArrowheads="1"/>
          </p:cNvSpPr>
          <p:nvPr/>
        </p:nvSpPr>
        <p:spPr bwMode="auto">
          <a:xfrm>
            <a:off x="910836" y="985966"/>
            <a:ext cx="42769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x-none" b="1" smtClean="0">
                <a:solidFill>
                  <a:schemeClr val="bg1"/>
                </a:solidFill>
              </a:rPr>
              <a:t>PRAMONINĖS MEDIENOS PLANTACIJOS</a:t>
            </a:r>
            <a:endParaRPr lang="en-US" altLang="x-none" b="1">
              <a:solidFill>
                <a:schemeClr val="bg1"/>
              </a:solidFill>
            </a:endParaRPr>
          </a:p>
        </p:txBody>
      </p:sp>
      <p:sp>
        <p:nvSpPr>
          <p:cNvPr id="30726" name="TextBox 9"/>
          <p:cNvSpPr txBox="1">
            <a:spLocks noChangeArrowheads="1"/>
          </p:cNvSpPr>
          <p:nvPr/>
        </p:nvSpPr>
        <p:spPr bwMode="auto">
          <a:xfrm>
            <a:off x="6422670" y="987554"/>
            <a:ext cx="43075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x-none" b="1" smtClean="0">
                <a:solidFill>
                  <a:schemeClr val="bg1"/>
                </a:solidFill>
              </a:rPr>
              <a:t>NATŪRALUS, </a:t>
            </a:r>
          </a:p>
          <a:p>
            <a:pPr algn="ctr" eaLnBrk="1" hangingPunct="1">
              <a:lnSpc>
                <a:spcPct val="100000"/>
              </a:lnSpc>
              <a:spcBef>
                <a:spcPct val="0"/>
              </a:spcBef>
              <a:buFontTx/>
              <a:buNone/>
            </a:pPr>
            <a:r>
              <a:rPr lang="en-US" altLang="x-none" b="1" smtClean="0">
                <a:solidFill>
                  <a:schemeClr val="bg1"/>
                </a:solidFill>
              </a:rPr>
              <a:t>GYVAS MIŠKAS</a:t>
            </a:r>
            <a:endParaRPr lang="en-US" altLang="x-none" b="1">
              <a:solidFill>
                <a:schemeClr val="bg1"/>
              </a:solidFill>
            </a:endParaRPr>
          </a:p>
        </p:txBody>
      </p:sp>
    </p:spTree>
    <p:extLst>
      <p:ext uri="{BB962C8B-B14F-4D97-AF65-F5344CB8AC3E}">
        <p14:creationId xmlns:p14="http://schemas.microsoft.com/office/powerpoint/2010/main" val="3360025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6373813" cy="6884988"/>
          </a:xfrm>
        </p:spPr>
      </p:pic>
      <p:pic>
        <p:nvPicPr>
          <p:cNvPr id="3277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9075" y="3436938"/>
            <a:ext cx="5622925"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2212975" y="1243013"/>
            <a:ext cx="4041775" cy="365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3270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5519738" cy="6834188"/>
          </a:xfrm>
        </p:spPr>
      </p:pic>
      <p:cxnSp>
        <p:nvCxnSpPr>
          <p:cNvPr id="7" name="Straight Connector 6"/>
          <p:cNvCxnSpPr/>
          <p:nvPr/>
        </p:nvCxnSpPr>
        <p:spPr>
          <a:xfrm>
            <a:off x="1404938" y="1625600"/>
            <a:ext cx="3286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481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2070100"/>
            <a:ext cx="6384925"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9637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838200" y="585788"/>
            <a:ext cx="10515600" cy="1325562"/>
          </a:xfrm>
        </p:spPr>
        <p:txBody>
          <a:bodyPr/>
          <a:lstStyle/>
          <a:p>
            <a:pPr eaLnBrk="1" hangingPunct="1"/>
            <a:r>
              <a:rPr lang="en-US" altLang="x-none" sz="3600" b="1" dirty="0"/>
              <a:t>Europa – </a:t>
            </a:r>
            <a:r>
              <a:rPr lang="en-US" altLang="x-none" sz="3600" b="1" dirty="0" err="1"/>
              <a:t>beveik</a:t>
            </a:r>
            <a:r>
              <a:rPr lang="en-US" altLang="x-none" sz="3600" b="1" dirty="0"/>
              <a:t> be </a:t>
            </a:r>
            <a:r>
              <a:rPr lang="en-US" altLang="x-none" sz="3600" b="1" dirty="0" err="1"/>
              <a:t>natūralių</a:t>
            </a:r>
            <a:r>
              <a:rPr lang="en-US" altLang="x-none" sz="3600" b="1" dirty="0"/>
              <a:t> </a:t>
            </a:r>
            <a:r>
              <a:rPr lang="en-US" altLang="x-none" sz="3600" b="1" dirty="0" err="1"/>
              <a:t>miškų</a:t>
            </a:r>
            <a:r>
              <a:rPr lang="en-US" altLang="x-none" sz="3600" b="1" dirty="0"/>
              <a:t>. </a:t>
            </a:r>
            <a:r>
              <a:rPr lang="en-US" altLang="x-none" sz="3600" b="1" dirty="0" err="1"/>
              <a:t>Danijos</a:t>
            </a:r>
            <a:r>
              <a:rPr lang="en-US" altLang="x-none" sz="3600" b="1" dirty="0"/>
              <a:t> </a:t>
            </a:r>
            <a:r>
              <a:rPr lang="en-US" altLang="x-none" sz="3600" b="1" dirty="0" err="1" smtClean="0"/>
              <a:t>miškai</a:t>
            </a:r>
            <a:r>
              <a:rPr lang="en-US" altLang="x-none" sz="3600" b="1" dirty="0" smtClean="0"/>
              <a:t> </a:t>
            </a:r>
            <a:r>
              <a:rPr lang="en-US" altLang="x-none" sz="3600" b="1" dirty="0" err="1" smtClean="0"/>
              <a:t>surikiuoti</a:t>
            </a:r>
            <a:r>
              <a:rPr lang="en-US" altLang="x-none" sz="3600" b="1" dirty="0" smtClean="0"/>
              <a:t> </a:t>
            </a:r>
            <a:r>
              <a:rPr lang="en-US" altLang="x-none" sz="3600" b="1" dirty="0" err="1" smtClean="0"/>
              <a:t>eilutėmis</a:t>
            </a:r>
            <a:r>
              <a:rPr lang="en-US" altLang="x-none" sz="3600" b="1" dirty="0" smtClean="0"/>
              <a:t>.</a:t>
            </a:r>
            <a:r>
              <a:rPr lang="en-US" altLang="x-none" sz="3600" dirty="0"/>
              <a:t/>
            </a:r>
            <a:br>
              <a:rPr lang="en-US" altLang="x-none" sz="3600" dirty="0"/>
            </a:br>
            <a:endParaRPr lang="en-US" altLang="x-none" sz="3600" dirty="0"/>
          </a:p>
        </p:txBody>
      </p:sp>
      <p:pic>
        <p:nvPicPr>
          <p:cNvPr id="3379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3138" y="1503363"/>
            <a:ext cx="9413875" cy="4927600"/>
          </a:xfrm>
        </p:spPr>
      </p:pic>
    </p:spTree>
    <p:extLst>
      <p:ext uri="{BB962C8B-B14F-4D97-AF65-F5344CB8AC3E}">
        <p14:creationId xmlns:p14="http://schemas.microsoft.com/office/powerpoint/2010/main" val="258729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365124"/>
            <a:ext cx="10515600" cy="1325563"/>
          </a:xfrm>
        </p:spPr>
        <p:txBody>
          <a:bodyPr/>
          <a:lstStyle/>
          <a:p>
            <a:r>
              <a:rPr lang="en-US" b="1" dirty="0" smtClean="0"/>
              <a:t>KAŽKADA VISA LIETUVA BUVO SENGIRĖ </a:t>
            </a:r>
            <a:r>
              <a:rPr lang="mr-IN" b="1" dirty="0" smtClean="0"/>
              <a:t>…</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5389" y="2010508"/>
            <a:ext cx="5517061" cy="413779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690687"/>
            <a:ext cx="6041898" cy="46202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57060" y="162096"/>
            <a:ext cx="1520412" cy="151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9581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98450"/>
            <a:ext cx="7129463" cy="6559550"/>
          </a:xfrm>
        </p:spPr>
      </p:pic>
    </p:spTree>
    <p:extLst>
      <p:ext uri="{BB962C8B-B14F-4D97-AF65-F5344CB8AC3E}">
        <p14:creationId xmlns:p14="http://schemas.microsoft.com/office/powerpoint/2010/main" val="14979066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64" y="412377"/>
            <a:ext cx="11017165" cy="1332100"/>
          </a:xfrm>
        </p:spPr>
        <p:txBody>
          <a:bodyPr/>
          <a:lstStyle/>
          <a:p>
            <a:r>
              <a:rPr lang="en-US" smtClean="0"/>
              <a:t/>
            </a:r>
            <a:br>
              <a:rPr lang="en-US" smtClean="0"/>
            </a:br>
            <a:r>
              <a:rPr lang="en-US" dirty="0" smtClean="0"/>
              <a:t/>
            </a:r>
            <a:br>
              <a:rPr lang="en-US" dirty="0" smtClean="0"/>
            </a:br>
            <a:endParaRPr lang="en-US" dirty="0"/>
          </a:p>
        </p:txBody>
      </p:sp>
      <p:sp>
        <p:nvSpPr>
          <p:cNvPr id="3" name="Content Placeholder 2"/>
          <p:cNvSpPr>
            <a:spLocks noGrp="1"/>
          </p:cNvSpPr>
          <p:nvPr>
            <p:ph idx="1"/>
          </p:nvPr>
        </p:nvSpPr>
        <p:spPr>
          <a:xfrm>
            <a:off x="354563" y="251012"/>
            <a:ext cx="11676071" cy="6257364"/>
          </a:xfrm>
        </p:spPr>
        <p:txBody>
          <a:bodyPr/>
          <a:lstStyle/>
          <a:p>
            <a:pPr marL="0" indent="0">
              <a:buNone/>
            </a:pPr>
            <a:endParaRPr lang="en-US" dirty="0" smtClean="0"/>
          </a:p>
          <a:p>
            <a:pPr marL="0" indent="0">
              <a:buNone/>
            </a:pPr>
            <a:r>
              <a:rPr lang="en-US" b="1" dirty="0" smtClean="0"/>
              <a:t>2015 m. LIETUVOJE ĮVEDAMA SĄVOKA </a:t>
            </a:r>
            <a:r>
              <a:rPr lang="mr-IN" b="1" dirty="0" smtClean="0"/>
              <a:t>–</a:t>
            </a:r>
            <a:r>
              <a:rPr lang="lt-LT" b="1" dirty="0" smtClean="0"/>
              <a:t> </a:t>
            </a:r>
            <a:r>
              <a:rPr lang="en-US" b="1" dirty="0" smtClean="0"/>
              <a:t>”PLANTACINIAI MIŠKAI”</a:t>
            </a:r>
            <a:br>
              <a:rPr lang="en-US" b="1" dirty="0" smtClean="0"/>
            </a:br>
            <a:endParaRPr lang="en-US" b="1" dirty="0" smtClean="0"/>
          </a:p>
          <a:p>
            <a:pPr marL="0" indent="0">
              <a:buNone/>
            </a:pPr>
            <a:r>
              <a:rPr lang="en-US" dirty="0" smtClean="0"/>
              <a:t>2015 m.  </a:t>
            </a:r>
            <a:r>
              <a:rPr lang="en-US" dirty="0" err="1" smtClean="0"/>
              <a:t>Miškų</a:t>
            </a:r>
            <a:r>
              <a:rPr lang="en-US" dirty="0" smtClean="0"/>
              <a:t> </a:t>
            </a:r>
            <a:r>
              <a:rPr lang="en-US" dirty="0"/>
              <a:t>funkcinė klasifikacija papildoma nauja miškų </a:t>
            </a:r>
            <a:r>
              <a:rPr lang="en-US" dirty="0" err="1"/>
              <a:t>grupe</a:t>
            </a:r>
            <a:r>
              <a:rPr lang="en-US" dirty="0"/>
              <a:t> – </a:t>
            </a:r>
            <a:r>
              <a:rPr lang="en-US" dirty="0" smtClean="0"/>
              <a:t>PLANTACINIAIS MIŠKAIS. </a:t>
            </a:r>
          </a:p>
          <a:p>
            <a:pPr marL="0" indent="0">
              <a:buNone/>
            </a:pPr>
            <a:r>
              <a:rPr lang="en-US" dirty="0" smtClean="0"/>
              <a:t/>
            </a:r>
            <a:br>
              <a:rPr lang="en-US" dirty="0" smtClean="0"/>
            </a:br>
            <a:r>
              <a:rPr lang="en-US" dirty="0" smtClean="0"/>
              <a:t>“</a:t>
            </a:r>
            <a:r>
              <a:rPr lang="en-US" dirty="0" err="1" smtClean="0"/>
              <a:t>Tokių</a:t>
            </a:r>
            <a:r>
              <a:rPr lang="en-US" dirty="0" smtClean="0"/>
              <a:t> </a:t>
            </a:r>
            <a:r>
              <a:rPr lang="en-US" dirty="0" err="1"/>
              <a:t>miškų</a:t>
            </a:r>
            <a:r>
              <a:rPr lang="en-US" dirty="0"/>
              <a:t> </a:t>
            </a:r>
            <a:r>
              <a:rPr lang="en-US" dirty="0" err="1"/>
              <a:t>auginimo</a:t>
            </a:r>
            <a:r>
              <a:rPr lang="en-US" dirty="0"/>
              <a:t> </a:t>
            </a:r>
            <a:r>
              <a:rPr lang="en-US" dirty="0" err="1"/>
              <a:t>tikslas</a:t>
            </a:r>
            <a:r>
              <a:rPr lang="en-US" dirty="0"/>
              <a:t> – </a:t>
            </a:r>
            <a:r>
              <a:rPr lang="en-US" dirty="0" err="1"/>
              <a:t>gauti</a:t>
            </a:r>
            <a:r>
              <a:rPr lang="en-US" dirty="0"/>
              <a:t> </a:t>
            </a:r>
            <a:r>
              <a:rPr lang="en-US" dirty="0" err="1"/>
              <a:t>kuo</a:t>
            </a:r>
            <a:r>
              <a:rPr lang="en-US" dirty="0"/>
              <a:t> </a:t>
            </a:r>
            <a:r>
              <a:rPr lang="en-US" dirty="0" err="1"/>
              <a:t>greičiau</a:t>
            </a:r>
            <a:r>
              <a:rPr lang="en-US" dirty="0"/>
              <a:t> </a:t>
            </a:r>
            <a:r>
              <a:rPr lang="en-US" dirty="0" err="1"/>
              <a:t>ir</a:t>
            </a:r>
            <a:r>
              <a:rPr lang="en-US" dirty="0"/>
              <a:t> </a:t>
            </a:r>
            <a:r>
              <a:rPr lang="en-US" dirty="0" err="1"/>
              <a:t>kuo</a:t>
            </a:r>
            <a:r>
              <a:rPr lang="en-US" dirty="0"/>
              <a:t> </a:t>
            </a:r>
            <a:r>
              <a:rPr lang="en-US" dirty="0" err="1"/>
              <a:t>daugiau</a:t>
            </a:r>
            <a:r>
              <a:rPr lang="en-US" dirty="0"/>
              <a:t> </a:t>
            </a:r>
            <a:r>
              <a:rPr lang="en-US" dirty="0" err="1"/>
              <a:t>medienos</a:t>
            </a:r>
            <a:r>
              <a:rPr lang="en-US" dirty="0"/>
              <a:t>. Tai </a:t>
            </a:r>
            <a:r>
              <a:rPr lang="en-US" dirty="0" err="1"/>
              <a:t>leistų</a:t>
            </a:r>
            <a:r>
              <a:rPr lang="en-US" dirty="0"/>
              <a:t> </a:t>
            </a:r>
            <a:r>
              <a:rPr lang="en-US" b="1" dirty="0" err="1"/>
              <a:t>padidinti</a:t>
            </a:r>
            <a:r>
              <a:rPr lang="en-US" b="1" dirty="0"/>
              <a:t> </a:t>
            </a:r>
            <a:r>
              <a:rPr lang="en-US" b="1" dirty="0" err="1"/>
              <a:t>žaliavinės</a:t>
            </a:r>
            <a:r>
              <a:rPr lang="en-US" b="1" dirty="0"/>
              <a:t> </a:t>
            </a:r>
            <a:r>
              <a:rPr lang="en-US" b="1" dirty="0" err="1"/>
              <a:t>medienos</a:t>
            </a:r>
            <a:r>
              <a:rPr lang="en-US" b="1" dirty="0"/>
              <a:t> </a:t>
            </a:r>
            <a:r>
              <a:rPr lang="en-US" b="1" dirty="0" err="1"/>
              <a:t>pasiūlą</a:t>
            </a:r>
            <a:r>
              <a:rPr lang="en-US" b="1" dirty="0"/>
              <a:t> </a:t>
            </a:r>
            <a:r>
              <a:rPr lang="en-US" dirty="0" err="1"/>
              <a:t>medienos</a:t>
            </a:r>
            <a:r>
              <a:rPr lang="en-US" dirty="0"/>
              <a:t> </a:t>
            </a:r>
            <a:r>
              <a:rPr lang="en-US" dirty="0" err="1"/>
              <a:t>pramonei</a:t>
            </a:r>
            <a:r>
              <a:rPr lang="en-US" dirty="0"/>
              <a:t> </a:t>
            </a:r>
            <a:r>
              <a:rPr lang="en-US" dirty="0" err="1"/>
              <a:t>ir</a:t>
            </a:r>
            <a:r>
              <a:rPr lang="en-US" dirty="0"/>
              <a:t> </a:t>
            </a:r>
            <a:r>
              <a:rPr lang="en-US" dirty="0" err="1"/>
              <a:t>energetikai</a:t>
            </a:r>
            <a:r>
              <a:rPr lang="en-US" dirty="0"/>
              <a:t>. </a:t>
            </a:r>
            <a:r>
              <a:rPr lang="en-US" dirty="0" err="1"/>
              <a:t>Šie</a:t>
            </a:r>
            <a:r>
              <a:rPr lang="en-US" dirty="0"/>
              <a:t> </a:t>
            </a:r>
            <a:r>
              <a:rPr lang="en-US" dirty="0" err="1"/>
              <a:t>miškai</a:t>
            </a:r>
            <a:r>
              <a:rPr lang="en-US" dirty="0"/>
              <a:t> </a:t>
            </a:r>
            <a:r>
              <a:rPr lang="en-US" dirty="0" err="1"/>
              <a:t>nuo</a:t>
            </a:r>
            <a:r>
              <a:rPr lang="en-US" dirty="0"/>
              <a:t> </a:t>
            </a:r>
            <a:r>
              <a:rPr lang="en-US" dirty="0" err="1"/>
              <a:t>kitų</a:t>
            </a:r>
            <a:r>
              <a:rPr lang="en-US" dirty="0"/>
              <a:t> </a:t>
            </a:r>
            <a:r>
              <a:rPr lang="en-US" dirty="0" err="1"/>
              <a:t>ūkinių</a:t>
            </a:r>
            <a:r>
              <a:rPr lang="en-US" dirty="0"/>
              <a:t> </a:t>
            </a:r>
            <a:r>
              <a:rPr lang="en-US" dirty="0" err="1"/>
              <a:t>miškų</a:t>
            </a:r>
            <a:r>
              <a:rPr lang="en-US" dirty="0"/>
              <a:t> </a:t>
            </a:r>
            <a:r>
              <a:rPr lang="en-US" dirty="0" err="1"/>
              <a:t>skiriasi</a:t>
            </a:r>
            <a:r>
              <a:rPr lang="en-US" dirty="0"/>
              <a:t> </a:t>
            </a:r>
            <a:r>
              <a:rPr lang="en-US" dirty="0" err="1"/>
              <a:t>trumpesne</a:t>
            </a:r>
            <a:r>
              <a:rPr lang="en-US" dirty="0"/>
              <a:t> </a:t>
            </a:r>
            <a:r>
              <a:rPr lang="en-US" dirty="0" err="1"/>
              <a:t>kirtimų</a:t>
            </a:r>
            <a:r>
              <a:rPr lang="en-US" dirty="0"/>
              <a:t> </a:t>
            </a:r>
            <a:r>
              <a:rPr lang="en-US" dirty="0" err="1"/>
              <a:t>rotacija</a:t>
            </a:r>
            <a:r>
              <a:rPr lang="en-US" b="1" dirty="0"/>
              <a:t>, </a:t>
            </a:r>
            <a:r>
              <a:rPr lang="en-US" b="1" dirty="0" err="1"/>
              <a:t>juose</a:t>
            </a:r>
            <a:r>
              <a:rPr lang="en-US" b="1" dirty="0"/>
              <a:t> </a:t>
            </a:r>
            <a:r>
              <a:rPr lang="en-US" b="1" dirty="0" err="1"/>
              <a:t>netaikomi</a:t>
            </a:r>
            <a:r>
              <a:rPr lang="en-US" b="1" dirty="0"/>
              <a:t> </a:t>
            </a:r>
            <a:r>
              <a:rPr lang="en-US" b="1" dirty="0" err="1"/>
              <a:t>biologinės</a:t>
            </a:r>
            <a:r>
              <a:rPr lang="en-US" b="1" dirty="0"/>
              <a:t> </a:t>
            </a:r>
            <a:r>
              <a:rPr lang="en-US" b="1" dirty="0" err="1"/>
              <a:t>įvairovės</a:t>
            </a:r>
            <a:r>
              <a:rPr lang="en-US" b="1" dirty="0"/>
              <a:t> </a:t>
            </a:r>
            <a:r>
              <a:rPr lang="en-US" b="1" dirty="0" err="1"/>
              <a:t>išsaugojimo</a:t>
            </a:r>
            <a:r>
              <a:rPr lang="en-US" b="1" dirty="0"/>
              <a:t> </a:t>
            </a:r>
            <a:r>
              <a:rPr lang="en-US" b="1" dirty="0" err="1"/>
              <a:t>ir</a:t>
            </a:r>
            <a:r>
              <a:rPr lang="en-US" b="1" dirty="0"/>
              <a:t> </a:t>
            </a:r>
            <a:r>
              <a:rPr lang="en-US" b="1" dirty="0" err="1"/>
              <a:t>gausinimo</a:t>
            </a:r>
            <a:r>
              <a:rPr lang="en-US" b="1" dirty="0"/>
              <a:t> </a:t>
            </a:r>
            <a:r>
              <a:rPr lang="en-US" b="1" dirty="0" err="1"/>
              <a:t>reikalavimai</a:t>
            </a:r>
            <a:r>
              <a:rPr lang="en-US" dirty="0"/>
              <a:t>. </a:t>
            </a:r>
            <a:r>
              <a:rPr lang="en-US" dirty="0" smtClean="0"/>
              <a:t/>
            </a:r>
            <a:br>
              <a:rPr lang="en-US" dirty="0" smtClean="0"/>
            </a:br>
            <a:r>
              <a:rPr lang="en-US" dirty="0" smtClean="0"/>
              <a:t/>
            </a:r>
            <a:br>
              <a:rPr lang="en-US" dirty="0" smtClean="0"/>
            </a:br>
            <a:r>
              <a:rPr lang="en-US" dirty="0" err="1" smtClean="0"/>
              <a:t>Siekiant</a:t>
            </a:r>
            <a:r>
              <a:rPr lang="en-US" dirty="0" smtClean="0"/>
              <a:t> </a:t>
            </a:r>
            <a:r>
              <a:rPr lang="en-US" dirty="0" err="1"/>
              <a:t>išsaugoti</a:t>
            </a:r>
            <a:r>
              <a:rPr lang="en-US" dirty="0"/>
              <a:t> </a:t>
            </a:r>
            <a:r>
              <a:rPr lang="en-US" dirty="0" err="1"/>
              <a:t>natūralias</a:t>
            </a:r>
            <a:r>
              <a:rPr lang="en-US" dirty="0"/>
              <a:t> </a:t>
            </a:r>
            <a:r>
              <a:rPr lang="en-US" dirty="0" err="1"/>
              <a:t>ir</a:t>
            </a:r>
            <a:r>
              <a:rPr lang="en-US" dirty="0"/>
              <a:t> </a:t>
            </a:r>
            <a:r>
              <a:rPr lang="en-US" dirty="0" err="1"/>
              <a:t>pusiau</a:t>
            </a:r>
            <a:r>
              <a:rPr lang="en-US" dirty="0"/>
              <a:t> </a:t>
            </a:r>
            <a:r>
              <a:rPr lang="en-US" dirty="0" err="1"/>
              <a:t>natūralias</a:t>
            </a:r>
            <a:r>
              <a:rPr lang="en-US" dirty="0"/>
              <a:t> </a:t>
            </a:r>
            <a:r>
              <a:rPr lang="en-US" dirty="0" err="1"/>
              <a:t>miško</a:t>
            </a:r>
            <a:r>
              <a:rPr lang="en-US" dirty="0"/>
              <a:t> </a:t>
            </a:r>
            <a:r>
              <a:rPr lang="en-US" dirty="0" err="1"/>
              <a:t>ekosistemas</a:t>
            </a:r>
            <a:r>
              <a:rPr lang="en-US" dirty="0"/>
              <a:t> </a:t>
            </a:r>
            <a:r>
              <a:rPr lang="en-US" dirty="0" err="1"/>
              <a:t>nebus</a:t>
            </a:r>
            <a:r>
              <a:rPr lang="en-US" dirty="0"/>
              <a:t> </a:t>
            </a:r>
            <a:r>
              <a:rPr lang="en-US" dirty="0" err="1"/>
              <a:t>leidžiama</a:t>
            </a:r>
            <a:r>
              <a:rPr lang="en-US" dirty="0"/>
              <a:t> </a:t>
            </a:r>
            <a:r>
              <a:rPr lang="en-US" dirty="0" err="1"/>
              <a:t>esamų</a:t>
            </a:r>
            <a:r>
              <a:rPr lang="en-US" dirty="0"/>
              <a:t> </a:t>
            </a:r>
            <a:r>
              <a:rPr lang="en-US" dirty="0" err="1"/>
              <a:t>miškų</a:t>
            </a:r>
            <a:r>
              <a:rPr lang="en-US" dirty="0"/>
              <a:t> </a:t>
            </a:r>
            <a:r>
              <a:rPr lang="en-US" dirty="0" err="1"/>
              <a:t>transformuoti</a:t>
            </a:r>
            <a:r>
              <a:rPr lang="en-US" dirty="0"/>
              <a:t> </a:t>
            </a:r>
            <a:r>
              <a:rPr lang="en-US" dirty="0" err="1"/>
              <a:t>į</a:t>
            </a:r>
            <a:r>
              <a:rPr lang="en-US" dirty="0"/>
              <a:t> </a:t>
            </a:r>
            <a:r>
              <a:rPr lang="en-US" dirty="0" err="1"/>
              <a:t>plantacinius</a:t>
            </a:r>
            <a:r>
              <a:rPr lang="en-US" dirty="0" smtClean="0"/>
              <a:t>.”</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4780827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315783" y="-481208"/>
            <a:ext cx="11876217" cy="1325563"/>
          </a:xfrm>
        </p:spPr>
        <p:txBody>
          <a:bodyPr/>
          <a:lstStyle/>
          <a:p>
            <a:pPr eaLnBrk="1" hangingPunct="1"/>
            <a:r>
              <a:rPr lang="en-US" altLang="x-none" dirty="0"/>
              <a:t>	</a:t>
            </a:r>
            <a:r>
              <a:rPr lang="en-US" altLang="x-none" dirty="0" smtClean="0"/>
              <a:t/>
            </a:r>
            <a:br>
              <a:rPr lang="en-US" altLang="x-none" dirty="0" smtClean="0"/>
            </a:br>
            <a:r>
              <a:rPr lang="en-US" altLang="x-none" dirty="0" smtClean="0"/>
              <a:t/>
            </a:r>
            <a:br>
              <a:rPr lang="en-US" altLang="x-none" dirty="0" smtClean="0"/>
            </a:br>
            <a:r>
              <a:rPr lang="en-US" altLang="x-none" dirty="0" smtClean="0"/>
              <a:t>  </a:t>
            </a:r>
            <a:r>
              <a:rPr lang="en-US" altLang="x-none" sz="3600" b="1" dirty="0" smtClean="0"/>
              <a:t>PRAMONINĖS MEDIENOS PLANTACIJOS (“DARŽININKYSTĖ”)</a:t>
            </a:r>
            <a:endParaRPr lang="en-US" altLang="x-none" sz="3600" b="1" dirty="0"/>
          </a:p>
        </p:txBody>
      </p:sp>
      <p:sp>
        <p:nvSpPr>
          <p:cNvPr id="29698" name="Content Placeholder 2"/>
          <p:cNvSpPr>
            <a:spLocks noGrp="1"/>
          </p:cNvSpPr>
          <p:nvPr>
            <p:ph idx="1"/>
          </p:nvPr>
        </p:nvSpPr>
        <p:spPr>
          <a:xfrm>
            <a:off x="390525" y="1157611"/>
            <a:ext cx="11801475" cy="5532438"/>
          </a:xfrm>
        </p:spPr>
        <p:txBody>
          <a:bodyPr/>
          <a:lstStyle/>
          <a:p>
            <a:pPr eaLnBrk="1" hangingPunct="1"/>
            <a:r>
              <a:rPr lang="en-US" altLang="x-none" sz="3200" b="1" dirty="0" err="1"/>
              <a:t>Medžių</a:t>
            </a:r>
            <a:r>
              <a:rPr lang="en-US" altLang="x-none" sz="3200" b="1" dirty="0"/>
              <a:t> </a:t>
            </a:r>
            <a:r>
              <a:rPr lang="en-US" altLang="x-none" sz="3200" b="1" dirty="0" err="1"/>
              <a:t>plantacijos</a:t>
            </a:r>
            <a:r>
              <a:rPr lang="en-US" altLang="x-none" sz="3200" b="1" dirty="0"/>
              <a:t> </a:t>
            </a:r>
            <a:r>
              <a:rPr lang="en-US" altLang="x-none" sz="3200" b="1" dirty="0" err="1"/>
              <a:t>nėra</a:t>
            </a:r>
            <a:r>
              <a:rPr lang="en-US" altLang="x-none" sz="3200" b="1" dirty="0"/>
              <a:t> </a:t>
            </a:r>
            <a:r>
              <a:rPr lang="en-US" altLang="x-none" sz="3200" b="1" dirty="0" err="1"/>
              <a:t>miškai</a:t>
            </a:r>
            <a:r>
              <a:rPr lang="en-US" altLang="x-none" sz="3200" b="1" dirty="0"/>
              <a:t>. </a:t>
            </a:r>
            <a:r>
              <a:rPr lang="en-US" altLang="x-none" sz="3200" dirty="0" err="1"/>
              <a:t>Natūralūs</a:t>
            </a:r>
            <a:r>
              <a:rPr lang="en-US" altLang="x-none" sz="3200" dirty="0"/>
              <a:t> </a:t>
            </a:r>
            <a:r>
              <a:rPr lang="en-US" altLang="x-none" sz="3200" dirty="0" err="1"/>
              <a:t>miškai</a:t>
            </a:r>
            <a:r>
              <a:rPr lang="en-US" altLang="x-none" sz="3200" dirty="0"/>
              <a:t> </a:t>
            </a:r>
            <a:r>
              <a:rPr lang="en-US" altLang="x-none" sz="3200" dirty="0" err="1"/>
              <a:t>susideda</a:t>
            </a:r>
            <a:r>
              <a:rPr lang="en-US" altLang="x-none" sz="3200" dirty="0"/>
              <a:t> </a:t>
            </a:r>
            <a:r>
              <a:rPr lang="en-US" altLang="x-none" sz="3200" dirty="0" err="1"/>
              <a:t>iš</a:t>
            </a:r>
            <a:r>
              <a:rPr lang="en-US" altLang="x-none" sz="3200" dirty="0"/>
              <a:t> </a:t>
            </a:r>
            <a:r>
              <a:rPr lang="en-US" altLang="x-none" sz="3200" dirty="0" err="1"/>
              <a:t>senų</a:t>
            </a:r>
            <a:r>
              <a:rPr lang="en-US" altLang="x-none" sz="3200" dirty="0"/>
              <a:t>, </a:t>
            </a:r>
            <a:r>
              <a:rPr lang="en-US" altLang="x-none" sz="3200" dirty="0" err="1"/>
              <a:t>vidutinių</a:t>
            </a:r>
            <a:r>
              <a:rPr lang="en-US" altLang="x-none" sz="3200" dirty="0"/>
              <a:t> </a:t>
            </a:r>
            <a:r>
              <a:rPr lang="en-US" altLang="x-none" sz="3200" dirty="0" err="1"/>
              <a:t>ir</a:t>
            </a:r>
            <a:r>
              <a:rPr lang="en-US" altLang="x-none" sz="3200" dirty="0"/>
              <a:t> </a:t>
            </a:r>
            <a:r>
              <a:rPr lang="en-US" altLang="x-none" sz="3200" dirty="0" err="1"/>
              <a:t>jaunų</a:t>
            </a:r>
            <a:r>
              <a:rPr lang="en-US" altLang="x-none" sz="3200" dirty="0"/>
              <a:t> </a:t>
            </a:r>
            <a:r>
              <a:rPr lang="en-US" altLang="x-none" sz="3200" dirty="0" err="1"/>
              <a:t>medžių</a:t>
            </a:r>
            <a:r>
              <a:rPr lang="en-US" altLang="x-none" sz="3200" dirty="0"/>
              <a:t> </a:t>
            </a:r>
            <a:r>
              <a:rPr lang="en-US" altLang="x-none" sz="3200" dirty="0" err="1"/>
              <a:t>ir</a:t>
            </a:r>
            <a:r>
              <a:rPr lang="en-US" altLang="x-none" sz="3200" dirty="0"/>
              <a:t> </a:t>
            </a:r>
            <a:r>
              <a:rPr lang="en-US" altLang="x-none" sz="3200" dirty="0" err="1"/>
              <a:t>yra</a:t>
            </a:r>
            <a:r>
              <a:rPr lang="en-US" altLang="x-none" sz="3200" dirty="0"/>
              <a:t> </a:t>
            </a:r>
            <a:r>
              <a:rPr lang="en-US" altLang="x-none" sz="3200" dirty="0" err="1"/>
              <a:t>natūraliai</a:t>
            </a:r>
            <a:r>
              <a:rPr lang="en-US" altLang="x-none" sz="3200" dirty="0"/>
              <a:t> </a:t>
            </a:r>
            <a:r>
              <a:rPr lang="en-US" altLang="x-none" sz="3200" dirty="0" err="1"/>
              <a:t>atsparūs</a:t>
            </a:r>
            <a:r>
              <a:rPr lang="en-US" altLang="x-none" sz="3200" dirty="0"/>
              <a:t> </a:t>
            </a:r>
            <a:r>
              <a:rPr lang="en-US" altLang="x-none" sz="3200" dirty="0" err="1"/>
              <a:t>ugniai</a:t>
            </a:r>
            <a:r>
              <a:rPr lang="en-US" altLang="x-none" sz="3200" dirty="0"/>
              <a:t>, </a:t>
            </a:r>
            <a:r>
              <a:rPr lang="en-US" altLang="x-none" sz="3200" dirty="0" err="1"/>
              <a:t>potvyniams</a:t>
            </a:r>
            <a:r>
              <a:rPr lang="en-US" altLang="x-none" sz="3200" dirty="0"/>
              <a:t> </a:t>
            </a:r>
            <a:r>
              <a:rPr lang="en-US" altLang="x-none" sz="3200" dirty="0" err="1"/>
              <a:t>ir</a:t>
            </a:r>
            <a:r>
              <a:rPr lang="en-US" altLang="x-none" sz="3200" dirty="0"/>
              <a:t> </a:t>
            </a:r>
            <a:r>
              <a:rPr lang="en-US" altLang="x-none" sz="3200" dirty="0" err="1"/>
              <a:t>sausrai</a:t>
            </a:r>
            <a:r>
              <a:rPr lang="en-US" altLang="x-none" sz="3200" dirty="0"/>
              <a:t>. </a:t>
            </a:r>
            <a:r>
              <a:rPr lang="en-US" altLang="x-none" sz="3200" dirty="0" err="1"/>
              <a:t>Tuo</a:t>
            </a:r>
            <a:r>
              <a:rPr lang="en-US" altLang="x-none" sz="3200" dirty="0"/>
              <a:t> </a:t>
            </a:r>
            <a:r>
              <a:rPr lang="en-US" altLang="x-none" sz="3200" dirty="0" err="1"/>
              <a:t>tarpu</a:t>
            </a:r>
            <a:r>
              <a:rPr lang="en-US" altLang="x-none" sz="3200" b="1" dirty="0"/>
              <a:t> </a:t>
            </a:r>
            <a:r>
              <a:rPr lang="en-US" altLang="x-none" sz="3200" dirty="0" err="1"/>
              <a:t>šie</a:t>
            </a:r>
            <a:r>
              <a:rPr lang="en-US" altLang="x-none" sz="3200" dirty="0"/>
              <a:t> </a:t>
            </a:r>
            <a:r>
              <a:rPr lang="en-US" altLang="x-none" sz="3200" b="1" dirty="0" err="1"/>
              <a:t>dirbtiniai</a:t>
            </a:r>
            <a:r>
              <a:rPr lang="en-US" altLang="x-none" sz="3200" b="1" dirty="0"/>
              <a:t> </a:t>
            </a:r>
            <a:r>
              <a:rPr lang="en-US" altLang="x-none" sz="3200" b="1" dirty="0" err="1"/>
              <a:t>medžių</a:t>
            </a:r>
            <a:r>
              <a:rPr lang="en-US" altLang="x-none" sz="3200" b="1" dirty="0"/>
              <a:t> </a:t>
            </a:r>
            <a:r>
              <a:rPr lang="en-US" altLang="x-none" sz="3200" b="1" dirty="0" err="1"/>
              <a:t>masyvai</a:t>
            </a:r>
            <a:r>
              <a:rPr lang="en-US" altLang="x-none" sz="3200" b="1" dirty="0"/>
              <a:t> </a:t>
            </a:r>
            <a:r>
              <a:rPr lang="en-US" altLang="x-none" sz="3200" b="1" dirty="0" err="1"/>
              <a:t>yra</a:t>
            </a:r>
            <a:r>
              <a:rPr lang="en-US" altLang="x-none" sz="3200" b="1" dirty="0"/>
              <a:t> „</a:t>
            </a:r>
            <a:r>
              <a:rPr lang="en-US" altLang="x-none" sz="3200" b="1" dirty="0" err="1"/>
              <a:t>biologinė</a:t>
            </a:r>
            <a:r>
              <a:rPr lang="en-US" altLang="x-none" sz="3200" b="1" dirty="0"/>
              <a:t> </a:t>
            </a:r>
            <a:r>
              <a:rPr lang="en-US" altLang="x-none" sz="3200" b="1" dirty="0" err="1"/>
              <a:t>dykuma</a:t>
            </a:r>
            <a:r>
              <a:rPr lang="en-US" altLang="x-none" sz="3200" b="1" dirty="0"/>
              <a:t>“</a:t>
            </a:r>
            <a:r>
              <a:rPr lang="en-US" altLang="x-none" sz="3200" dirty="0"/>
              <a:t>. </a:t>
            </a:r>
            <a:endParaRPr lang="en-GB" altLang="x-none" sz="3200" dirty="0"/>
          </a:p>
          <a:p>
            <a:pPr eaLnBrk="1" hangingPunct="1"/>
            <a:r>
              <a:rPr lang="en-US" altLang="x-none" sz="3200" b="1" dirty="0" err="1"/>
              <a:t>Priešingai</a:t>
            </a:r>
            <a:r>
              <a:rPr lang="en-US" altLang="x-none" sz="3200" b="1" dirty="0"/>
              <a:t> </a:t>
            </a:r>
            <a:r>
              <a:rPr lang="en-US" altLang="x-none" sz="3200" b="1" dirty="0" err="1"/>
              <a:t>nei</a:t>
            </a:r>
            <a:r>
              <a:rPr lang="en-US" altLang="x-none" sz="3200" b="1" dirty="0"/>
              <a:t> </a:t>
            </a:r>
            <a:r>
              <a:rPr lang="en-US" altLang="x-none" sz="3200" b="1" dirty="0" err="1"/>
              <a:t>natūraliai</a:t>
            </a:r>
            <a:r>
              <a:rPr lang="en-US" altLang="x-none" sz="3200" b="1" dirty="0"/>
              <a:t> </a:t>
            </a:r>
            <a:r>
              <a:rPr lang="en-US" altLang="x-none" sz="3200" b="1" dirty="0" err="1"/>
              <a:t>atželiantys</a:t>
            </a:r>
            <a:r>
              <a:rPr lang="en-US" altLang="x-none" sz="3200" b="1" dirty="0"/>
              <a:t> </a:t>
            </a:r>
            <a:r>
              <a:rPr lang="en-US" altLang="x-none" sz="3200" b="1" dirty="0" err="1"/>
              <a:t>miškai</a:t>
            </a:r>
            <a:r>
              <a:rPr lang="en-US" altLang="x-none" sz="3200" b="1" dirty="0"/>
              <a:t>, </a:t>
            </a:r>
            <a:r>
              <a:rPr lang="en-US" altLang="x-none" sz="3200" b="1" dirty="0" err="1"/>
              <a:t>plantacijos</a:t>
            </a:r>
            <a:r>
              <a:rPr lang="en-US" altLang="x-none" sz="3200" b="1" dirty="0"/>
              <a:t> </a:t>
            </a:r>
            <a:r>
              <a:rPr lang="en-US" altLang="x-none" sz="3200" b="1" dirty="0" err="1"/>
              <a:t>paprastai</a:t>
            </a:r>
            <a:r>
              <a:rPr lang="en-US" altLang="x-none" sz="3200" b="1" dirty="0"/>
              <a:t> </a:t>
            </a:r>
            <a:r>
              <a:rPr lang="en-US" altLang="x-none" sz="3200" b="1" dirty="0" err="1"/>
              <a:t>būna</a:t>
            </a:r>
            <a:r>
              <a:rPr lang="en-US" altLang="x-none" sz="3200" b="1" dirty="0"/>
              <a:t> </a:t>
            </a:r>
            <a:r>
              <a:rPr lang="en-US" altLang="x-none" sz="3200" b="1" dirty="0" err="1"/>
              <a:t>monokultūrinės</a:t>
            </a:r>
            <a:r>
              <a:rPr lang="en-US" altLang="x-none" sz="3200" b="1" dirty="0"/>
              <a:t> </a:t>
            </a:r>
            <a:r>
              <a:rPr lang="en-US" altLang="x-none" sz="3200" b="1" dirty="0" err="1"/>
              <a:t>ir</a:t>
            </a:r>
            <a:r>
              <a:rPr lang="en-US" altLang="x-none" sz="3200" b="1" dirty="0"/>
              <a:t> </a:t>
            </a:r>
            <a:r>
              <a:rPr lang="en-US" altLang="x-none" sz="3200" b="1" dirty="0" err="1"/>
              <a:t>paprastai</a:t>
            </a:r>
            <a:r>
              <a:rPr lang="en-US" altLang="x-none" sz="3200" b="1" dirty="0"/>
              <a:t> </a:t>
            </a:r>
            <a:r>
              <a:rPr lang="en-US" altLang="x-none" sz="3200" b="1" dirty="0" err="1"/>
              <a:t>yra</a:t>
            </a:r>
            <a:r>
              <a:rPr lang="en-US" altLang="x-none" sz="3200" b="1" dirty="0"/>
              <a:t> </a:t>
            </a:r>
            <a:r>
              <a:rPr lang="en-US" altLang="x-none" sz="3200" b="1" dirty="0" err="1"/>
              <a:t>skirtos</a:t>
            </a:r>
            <a:r>
              <a:rPr lang="en-US" altLang="x-none" sz="3200" b="1" dirty="0"/>
              <a:t> </a:t>
            </a:r>
            <a:r>
              <a:rPr lang="en-US" altLang="x-none" sz="3200" b="1" dirty="0" err="1"/>
              <a:t>medienai</a:t>
            </a:r>
            <a:r>
              <a:rPr lang="en-US" altLang="x-none" sz="3200" b="1" dirty="0"/>
              <a:t>.</a:t>
            </a:r>
            <a:endParaRPr lang="en-GB" altLang="x-none" sz="3200" dirty="0"/>
          </a:p>
          <a:p>
            <a:pPr eaLnBrk="1" hangingPunct="1"/>
            <a:r>
              <a:rPr lang="en-US" altLang="x-none" sz="3200" dirty="0" err="1"/>
              <a:t>Plantacijos</a:t>
            </a:r>
            <a:r>
              <a:rPr lang="en-US" altLang="x-none" sz="3200" dirty="0"/>
              <a:t>, </a:t>
            </a:r>
            <a:r>
              <a:rPr lang="en-US" altLang="x-none" sz="3200" b="1" dirty="0" err="1"/>
              <a:t>ekologine</a:t>
            </a:r>
            <a:r>
              <a:rPr lang="en-US" altLang="x-none" sz="3200" b="1" dirty="0"/>
              <a:t> </a:t>
            </a:r>
            <a:r>
              <a:rPr lang="en-US" altLang="x-none" sz="3200" b="1" dirty="0" err="1"/>
              <a:t>prasme</a:t>
            </a:r>
            <a:r>
              <a:rPr lang="en-US" altLang="x-none" sz="3200" b="1" dirty="0"/>
              <a:t>, </a:t>
            </a:r>
            <a:r>
              <a:rPr lang="en-US" altLang="x-none" sz="3200" b="1" dirty="0" err="1"/>
              <a:t>visada</a:t>
            </a:r>
            <a:r>
              <a:rPr lang="en-US" altLang="x-none" sz="3200" b="1" dirty="0"/>
              <a:t> </a:t>
            </a:r>
            <a:r>
              <a:rPr lang="en-US" altLang="x-none" sz="3200" b="1" dirty="0" err="1"/>
              <a:t>yra</a:t>
            </a:r>
            <a:r>
              <a:rPr lang="en-US" altLang="x-none" sz="3200" b="1" dirty="0"/>
              <a:t> </a:t>
            </a:r>
            <a:r>
              <a:rPr lang="en-US" altLang="x-none" sz="3200" b="1" dirty="0" err="1"/>
              <a:t>jauni</a:t>
            </a:r>
            <a:r>
              <a:rPr lang="en-US" altLang="x-none" sz="3200" b="1" dirty="0"/>
              <a:t> </a:t>
            </a:r>
            <a:r>
              <a:rPr lang="en-US" altLang="x-none" sz="3200" b="1" dirty="0" err="1"/>
              <a:t>miškai</a:t>
            </a:r>
            <a:r>
              <a:rPr lang="en-US" altLang="x-none" sz="3200" dirty="0"/>
              <a:t>. </a:t>
            </a:r>
            <a:r>
              <a:rPr lang="en-US" altLang="x-none" sz="3200" dirty="0" err="1"/>
              <a:t>Paprastai</a:t>
            </a:r>
            <a:r>
              <a:rPr lang="en-US" altLang="x-none" sz="3200" dirty="0"/>
              <a:t> </a:t>
            </a:r>
            <a:r>
              <a:rPr lang="en-US" altLang="x-none" sz="3200" dirty="0" err="1"/>
              <a:t>plantacijos</a:t>
            </a:r>
            <a:r>
              <a:rPr lang="en-US" altLang="x-none" sz="3200" dirty="0"/>
              <a:t> </a:t>
            </a:r>
            <a:r>
              <a:rPr lang="en-US" altLang="x-none" sz="3200" dirty="0" err="1"/>
              <a:t>kertamos</a:t>
            </a:r>
            <a:r>
              <a:rPr lang="en-US" altLang="x-none" sz="3200" dirty="0"/>
              <a:t>, kai </a:t>
            </a:r>
            <a:r>
              <a:rPr lang="en-US" altLang="x-none" sz="3200" dirty="0" err="1"/>
              <a:t>jų</a:t>
            </a:r>
            <a:r>
              <a:rPr lang="en-US" altLang="x-none" sz="3200" dirty="0"/>
              <a:t> </a:t>
            </a:r>
            <a:r>
              <a:rPr lang="en-US" altLang="x-none" sz="3200" dirty="0" err="1"/>
              <a:t>amžius</a:t>
            </a:r>
            <a:r>
              <a:rPr lang="en-US" altLang="x-none" sz="3200" dirty="0"/>
              <a:t> </a:t>
            </a:r>
            <a:r>
              <a:rPr lang="en-US" altLang="x-none" sz="3200" dirty="0" err="1"/>
              <a:t>pasiekia</a:t>
            </a:r>
            <a:r>
              <a:rPr lang="en-US" altLang="x-none" sz="3200" dirty="0"/>
              <a:t> 10 – 60 </a:t>
            </a:r>
            <a:r>
              <a:rPr lang="en-US" altLang="x-none" sz="3200" dirty="0" err="1"/>
              <a:t>metų</a:t>
            </a:r>
            <a:r>
              <a:rPr lang="en-US" altLang="x-none" sz="3200" dirty="0"/>
              <a:t> </a:t>
            </a:r>
            <a:r>
              <a:rPr lang="en-US" altLang="x-none" sz="3200" dirty="0" err="1"/>
              <a:t>ir</a:t>
            </a:r>
            <a:r>
              <a:rPr lang="en-US" altLang="x-none" sz="3200" dirty="0"/>
              <a:t> </a:t>
            </a:r>
            <a:r>
              <a:rPr lang="en-US" altLang="x-none" sz="3200" dirty="0" err="1"/>
              <a:t>labai</a:t>
            </a:r>
            <a:r>
              <a:rPr lang="en-US" altLang="x-none" sz="3200" dirty="0"/>
              <a:t> </a:t>
            </a:r>
            <a:r>
              <a:rPr lang="en-US" altLang="x-none" sz="3200" dirty="0" err="1"/>
              <a:t>retais</a:t>
            </a:r>
            <a:r>
              <a:rPr lang="en-US" altLang="x-none" sz="3200" dirty="0"/>
              <a:t> </a:t>
            </a:r>
            <a:r>
              <a:rPr lang="en-US" altLang="x-none" sz="3200" dirty="0" err="1"/>
              <a:t>atvejais</a:t>
            </a:r>
            <a:r>
              <a:rPr lang="en-US" altLang="x-none" sz="3200" dirty="0"/>
              <a:t> </a:t>
            </a:r>
            <a:r>
              <a:rPr lang="en-US" altLang="x-none" sz="3200" dirty="0" err="1"/>
              <a:t>pasiekia</a:t>
            </a:r>
            <a:r>
              <a:rPr lang="en-US" altLang="x-none" sz="3200" dirty="0"/>
              <a:t> </a:t>
            </a:r>
            <a:r>
              <a:rPr lang="en-US" altLang="x-none" sz="3200" dirty="0" err="1"/>
              <a:t>daugiau</a:t>
            </a:r>
            <a:r>
              <a:rPr lang="en-US" altLang="x-none" sz="3200" dirty="0"/>
              <a:t> </a:t>
            </a:r>
            <a:r>
              <a:rPr lang="en-US" altLang="x-none" sz="3200" dirty="0" err="1"/>
              <a:t>nei</a:t>
            </a:r>
            <a:r>
              <a:rPr lang="en-US" altLang="x-none" sz="3200" dirty="0"/>
              <a:t> 120 </a:t>
            </a:r>
            <a:r>
              <a:rPr lang="en-US" altLang="x-none" sz="3200" dirty="0" err="1"/>
              <a:t>metų</a:t>
            </a:r>
            <a:r>
              <a:rPr lang="en-US" altLang="x-none" sz="3200" dirty="0"/>
              <a:t>. O tai </a:t>
            </a:r>
            <a:r>
              <a:rPr lang="en-US" altLang="x-none" sz="3200" dirty="0" err="1"/>
              <a:t>reiškia</a:t>
            </a:r>
            <a:r>
              <a:rPr lang="en-US" altLang="x-none" sz="3200" dirty="0"/>
              <a:t>, </a:t>
            </a:r>
            <a:r>
              <a:rPr lang="en-US" altLang="x-none" sz="3200" dirty="0" err="1"/>
              <a:t>kad</a:t>
            </a:r>
            <a:r>
              <a:rPr lang="en-US" altLang="x-none" sz="3200" dirty="0"/>
              <a:t> </a:t>
            </a:r>
            <a:r>
              <a:rPr lang="en-US" altLang="x-none" sz="3200" dirty="0" err="1"/>
              <a:t>plantacijos</a:t>
            </a:r>
            <a:r>
              <a:rPr lang="en-US" altLang="x-none" sz="3200" dirty="0"/>
              <a:t> </a:t>
            </a:r>
            <a:r>
              <a:rPr lang="en-US" altLang="x-none" sz="3200" dirty="0" err="1"/>
              <a:t>niekada</a:t>
            </a:r>
            <a:r>
              <a:rPr lang="en-US" altLang="x-none" sz="3200" dirty="0"/>
              <a:t> </a:t>
            </a:r>
            <a:r>
              <a:rPr lang="en-US" altLang="x-none" sz="3200" dirty="0" err="1"/>
              <a:t>nesulauks</a:t>
            </a:r>
            <a:r>
              <a:rPr lang="en-US" altLang="x-none" sz="3200" dirty="0"/>
              <a:t> </a:t>
            </a:r>
            <a:r>
              <a:rPr lang="en-US" altLang="x-none" sz="3200" dirty="0" err="1"/>
              <a:t>tokio</a:t>
            </a:r>
            <a:r>
              <a:rPr lang="en-US" altLang="x-none" sz="3200" dirty="0"/>
              <a:t> </a:t>
            </a:r>
            <a:r>
              <a:rPr lang="en-US" altLang="x-none" sz="3200" dirty="0" err="1"/>
              <a:t>amžiaus</a:t>
            </a:r>
            <a:r>
              <a:rPr lang="en-US" altLang="x-none" sz="3200" dirty="0"/>
              <a:t>, </a:t>
            </a:r>
            <a:r>
              <a:rPr lang="en-US" altLang="x-none" sz="3200" b="1" dirty="0" err="1"/>
              <a:t>neturės</a:t>
            </a:r>
            <a:r>
              <a:rPr lang="en-US" altLang="x-none" sz="3200" b="1" dirty="0"/>
              <a:t> </a:t>
            </a:r>
            <a:r>
              <a:rPr lang="en-US" altLang="x-none" sz="3200" b="1" dirty="0" err="1"/>
              <a:t>biologinės</a:t>
            </a:r>
            <a:r>
              <a:rPr lang="en-US" altLang="x-none" sz="3200" b="1" dirty="0"/>
              <a:t> </a:t>
            </a:r>
            <a:r>
              <a:rPr lang="en-US" altLang="x-none" sz="3200" b="1" dirty="0" err="1"/>
              <a:t>įvairovės</a:t>
            </a:r>
            <a:r>
              <a:rPr lang="en-US" altLang="x-none" sz="3200" b="1" dirty="0"/>
              <a:t>, </a:t>
            </a:r>
            <a:r>
              <a:rPr lang="en-US" altLang="x-none" sz="3200" b="1" dirty="0" err="1"/>
              <a:t>dirvožemio</a:t>
            </a:r>
            <a:r>
              <a:rPr lang="en-US" altLang="x-none" sz="3200" b="1" dirty="0"/>
              <a:t> </a:t>
            </a:r>
            <a:r>
              <a:rPr lang="en-US" altLang="x-none" sz="3200" b="1" dirty="0" err="1"/>
              <a:t>ir</a:t>
            </a:r>
            <a:r>
              <a:rPr lang="en-US" altLang="x-none" sz="3200" b="1" dirty="0"/>
              <a:t> </a:t>
            </a:r>
            <a:r>
              <a:rPr lang="en-US" altLang="x-none" sz="3200" b="1" dirty="0" err="1"/>
              <a:t>laukinės</a:t>
            </a:r>
            <a:r>
              <a:rPr lang="en-US" altLang="x-none" sz="3200" b="1" dirty="0"/>
              <a:t> </a:t>
            </a:r>
            <a:r>
              <a:rPr lang="en-US" altLang="x-none" sz="3200" b="1" dirty="0" err="1"/>
              <a:t>gamtos</a:t>
            </a:r>
            <a:r>
              <a:rPr lang="en-US" altLang="x-none" sz="3200" b="1" dirty="0"/>
              <a:t>, </a:t>
            </a:r>
            <a:r>
              <a:rPr lang="en-US" altLang="x-none" sz="3200" b="1" dirty="0" err="1"/>
              <a:t>kuri</a:t>
            </a:r>
            <a:r>
              <a:rPr lang="en-US" altLang="x-none" sz="3200" b="1" dirty="0"/>
              <a:t> </a:t>
            </a:r>
            <a:r>
              <a:rPr lang="en-US" altLang="x-none" sz="3200" b="1" dirty="0" err="1"/>
              <a:t>yra</a:t>
            </a:r>
            <a:r>
              <a:rPr lang="en-US" altLang="x-none" sz="3200" b="1" dirty="0"/>
              <a:t> </a:t>
            </a:r>
            <a:r>
              <a:rPr lang="en-US" altLang="x-none" sz="3200" b="1" dirty="0" err="1"/>
              <a:t>būdinga</a:t>
            </a:r>
            <a:r>
              <a:rPr lang="en-US" altLang="x-none" sz="3200" b="1" dirty="0"/>
              <a:t> </a:t>
            </a:r>
            <a:r>
              <a:rPr lang="en-US" altLang="x-none" sz="3200" b="1" dirty="0" err="1"/>
              <a:t>senųjų</a:t>
            </a:r>
            <a:r>
              <a:rPr lang="en-US" altLang="x-none" sz="3200" b="1" dirty="0"/>
              <a:t> </a:t>
            </a:r>
            <a:r>
              <a:rPr lang="en-US" altLang="x-none" sz="3200" b="1" dirty="0" err="1"/>
              <a:t>miškų</a:t>
            </a:r>
            <a:r>
              <a:rPr lang="en-US" altLang="x-none" sz="3200" b="1" dirty="0"/>
              <a:t> </a:t>
            </a:r>
            <a:r>
              <a:rPr lang="en-US" altLang="x-none" sz="3200" b="1" dirty="0" err="1"/>
              <a:t>ekosistemoms</a:t>
            </a:r>
            <a:r>
              <a:rPr lang="en-US" altLang="x-none" sz="3200" b="1" dirty="0"/>
              <a:t>.</a:t>
            </a:r>
            <a:r>
              <a:rPr lang="en-GB" altLang="x-none" sz="3200" b="1" dirty="0"/>
              <a:t> </a:t>
            </a:r>
            <a:r>
              <a:rPr lang="en-US" altLang="x-none" b="1" dirty="0"/>
              <a:t/>
            </a:r>
            <a:br>
              <a:rPr lang="en-US" altLang="x-none" b="1" dirty="0"/>
            </a:br>
            <a:endParaRPr lang="en-US" altLang="x-none" b="1" dirty="0"/>
          </a:p>
        </p:txBody>
      </p:sp>
    </p:spTree>
    <p:extLst>
      <p:ext uri="{BB962C8B-B14F-4D97-AF65-F5344CB8AC3E}">
        <p14:creationId xmlns:p14="http://schemas.microsoft.com/office/powerpoint/2010/main" val="14597448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12" y="1000125"/>
            <a:ext cx="10968037" cy="2371725"/>
          </a:xfrm>
        </p:spPr>
        <p:txBody>
          <a:bodyPr>
            <a:normAutofit fontScale="90000"/>
          </a:bodyPr>
          <a:lstStyle/>
          <a:p>
            <a:pPr eaLnBrk="1" hangingPunct="1">
              <a:defRPr/>
            </a:pPr>
            <a:r>
              <a:rPr lang="en-US" sz="3600" b="1" dirty="0" smtClean="0"/>
              <a:t>AR ŽINAI, KAD </a:t>
            </a:r>
            <a:r>
              <a:rPr lang="mr-IN" sz="3600" b="1" dirty="0" smtClean="0"/>
              <a:t>…</a:t>
            </a:r>
            <a:r>
              <a:rPr lang="lt-LT" sz="3600" b="1" dirty="0" smtClean="0"/>
              <a:t/>
            </a:r>
            <a:br>
              <a:rPr lang="lt-LT" sz="3600" b="1" dirty="0" smtClean="0"/>
            </a:br>
            <a:r>
              <a:rPr lang="en-US" sz="3600" b="1" dirty="0" smtClean="0"/>
              <a:t/>
            </a:r>
            <a:br>
              <a:rPr lang="en-US" sz="3600" b="1" dirty="0" smtClean="0"/>
            </a:br>
            <a:r>
              <a:rPr lang="en-US" sz="3100" b="1" dirty="0" smtClean="0">
                <a:latin typeface="+mn-lt"/>
              </a:rPr>
              <a:t>GMO </a:t>
            </a:r>
            <a:r>
              <a:rPr lang="en-US" sz="3100" b="1" dirty="0" err="1" smtClean="0">
                <a:latin typeface="+mn-lt"/>
              </a:rPr>
              <a:t>medžiai</a:t>
            </a:r>
            <a:r>
              <a:rPr lang="en-US" sz="3100" b="1" dirty="0" smtClean="0">
                <a:latin typeface="+mn-lt"/>
              </a:rPr>
              <a:t>. </a:t>
            </a:r>
            <a:r>
              <a:rPr lang="en-US" sz="3100" b="1" dirty="0" err="1" smtClean="0">
                <a:latin typeface="+mn-lt"/>
              </a:rPr>
              <a:t>Jau</a:t>
            </a:r>
            <a:r>
              <a:rPr lang="en-US" sz="3100" b="1" dirty="0" smtClean="0">
                <a:latin typeface="+mn-lt"/>
              </a:rPr>
              <a:t> </a:t>
            </a:r>
            <a:r>
              <a:rPr lang="en-US" sz="3100" b="1" dirty="0" err="1" smtClean="0">
                <a:latin typeface="+mn-lt"/>
              </a:rPr>
              <a:t>auga</a:t>
            </a:r>
            <a:r>
              <a:rPr lang="en-US" sz="3100" b="1" dirty="0" smtClean="0">
                <a:latin typeface="+mn-lt"/>
              </a:rPr>
              <a:t> </a:t>
            </a:r>
            <a:r>
              <a:rPr lang="en-US" sz="3100" b="1" dirty="0" err="1" smtClean="0">
                <a:latin typeface="+mn-lt"/>
              </a:rPr>
              <a:t>Kinijoje</a:t>
            </a:r>
            <a:r>
              <a:rPr lang="en-US" sz="3100" b="1" dirty="0" smtClean="0">
                <a:latin typeface="+mn-lt"/>
              </a:rPr>
              <a:t>. </a:t>
            </a:r>
            <a:r>
              <a:rPr lang="en-US" sz="3100" dirty="0" err="1" smtClean="0">
                <a:latin typeface="+mn-lt"/>
              </a:rPr>
              <a:t>Ką</a:t>
            </a:r>
            <a:r>
              <a:rPr lang="en-US" sz="3100" dirty="0" smtClean="0">
                <a:latin typeface="+mn-lt"/>
              </a:rPr>
              <a:t> </a:t>
            </a:r>
            <a:r>
              <a:rPr lang="en-US" sz="3100" dirty="0" err="1" smtClean="0">
                <a:latin typeface="+mn-lt"/>
              </a:rPr>
              <a:t>mes</a:t>
            </a:r>
            <a:r>
              <a:rPr lang="en-US" sz="3100" dirty="0" smtClean="0">
                <a:latin typeface="+mn-lt"/>
              </a:rPr>
              <a:t> </a:t>
            </a:r>
            <a:r>
              <a:rPr lang="en-US" sz="3100" dirty="0" err="1" smtClean="0">
                <a:latin typeface="+mn-lt"/>
              </a:rPr>
              <a:t>matome</a:t>
            </a:r>
            <a:r>
              <a:rPr lang="en-US" sz="3100" dirty="0" smtClean="0">
                <a:latin typeface="+mn-lt"/>
              </a:rPr>
              <a:t>, </a:t>
            </a:r>
            <a:r>
              <a:rPr lang="en-US" sz="3100" dirty="0" err="1" smtClean="0">
                <a:latin typeface="+mn-lt"/>
              </a:rPr>
              <a:t>kas</a:t>
            </a:r>
            <a:r>
              <a:rPr lang="en-US" sz="3100" dirty="0" smtClean="0">
                <a:latin typeface="+mn-lt"/>
              </a:rPr>
              <a:t> </a:t>
            </a:r>
            <a:r>
              <a:rPr lang="en-US" sz="3100" dirty="0" err="1" smtClean="0">
                <a:latin typeface="+mn-lt"/>
              </a:rPr>
              <a:t>vyksta</a:t>
            </a:r>
            <a:r>
              <a:rPr lang="en-US" sz="3100" dirty="0" smtClean="0">
                <a:latin typeface="+mn-lt"/>
              </a:rPr>
              <a:t> </a:t>
            </a:r>
            <a:r>
              <a:rPr lang="en-US" sz="3100" dirty="0" err="1" smtClean="0">
                <a:latin typeface="+mn-lt"/>
              </a:rPr>
              <a:t>su</a:t>
            </a:r>
            <a:r>
              <a:rPr lang="en-US" sz="3100" dirty="0" smtClean="0">
                <a:latin typeface="+mn-lt"/>
              </a:rPr>
              <a:t> </a:t>
            </a:r>
            <a:r>
              <a:rPr lang="en-US" sz="3100" dirty="0" err="1" smtClean="0">
                <a:latin typeface="+mn-lt"/>
              </a:rPr>
              <a:t>tomis</a:t>
            </a:r>
            <a:r>
              <a:rPr lang="en-US" sz="3100" dirty="0" smtClean="0">
                <a:latin typeface="+mn-lt"/>
              </a:rPr>
              <a:t> </a:t>
            </a:r>
            <a:r>
              <a:rPr lang="en-US" sz="3100" dirty="0" err="1" smtClean="0">
                <a:latin typeface="+mn-lt"/>
              </a:rPr>
              <a:t>medžių</a:t>
            </a:r>
            <a:r>
              <a:rPr lang="en-US" sz="3100" dirty="0" smtClean="0">
                <a:latin typeface="+mn-lt"/>
              </a:rPr>
              <a:t> </a:t>
            </a:r>
            <a:r>
              <a:rPr lang="en-US" sz="3100" dirty="0" err="1" smtClean="0">
                <a:latin typeface="+mn-lt"/>
              </a:rPr>
              <a:t>plantacijomis</a:t>
            </a:r>
            <a:r>
              <a:rPr lang="en-US" sz="3100" dirty="0" smtClean="0">
                <a:latin typeface="+mn-lt"/>
              </a:rPr>
              <a:t>, </a:t>
            </a:r>
            <a:r>
              <a:rPr lang="en-US" sz="3100" dirty="0" err="1" smtClean="0">
                <a:latin typeface="+mn-lt"/>
              </a:rPr>
              <a:t>kurios</a:t>
            </a:r>
            <a:r>
              <a:rPr lang="en-US" sz="3100" dirty="0" smtClean="0">
                <a:latin typeface="+mn-lt"/>
              </a:rPr>
              <a:t> </a:t>
            </a:r>
            <a:r>
              <a:rPr lang="en-US" sz="3100" b="1" dirty="0" err="1" smtClean="0">
                <a:latin typeface="+mn-lt"/>
              </a:rPr>
              <a:t>išplito</a:t>
            </a:r>
            <a:r>
              <a:rPr lang="en-US" sz="3100" b="1" dirty="0" smtClean="0">
                <a:latin typeface="+mn-lt"/>
              </a:rPr>
              <a:t> </a:t>
            </a:r>
            <a:r>
              <a:rPr lang="en-US" sz="3100" b="1" dirty="0" err="1" smtClean="0">
                <a:latin typeface="+mn-lt"/>
              </a:rPr>
              <a:t>po</a:t>
            </a:r>
            <a:r>
              <a:rPr lang="en-US" sz="3100" b="1" dirty="0" smtClean="0">
                <a:latin typeface="+mn-lt"/>
              </a:rPr>
              <a:t> </a:t>
            </a:r>
            <a:r>
              <a:rPr lang="en-US" sz="3100" b="1" dirty="0" err="1" smtClean="0">
                <a:latin typeface="+mn-lt"/>
              </a:rPr>
              <a:t>visą</a:t>
            </a:r>
            <a:r>
              <a:rPr lang="en-US" sz="3100" b="1" dirty="0" smtClean="0">
                <a:latin typeface="+mn-lt"/>
              </a:rPr>
              <a:t> </a:t>
            </a:r>
            <a:r>
              <a:rPr lang="en-US" sz="3100" b="1" dirty="0" err="1" smtClean="0">
                <a:latin typeface="+mn-lt"/>
              </a:rPr>
              <a:t>pasaulį</a:t>
            </a:r>
            <a:r>
              <a:rPr lang="en-US" sz="3100" b="1" dirty="0" smtClean="0">
                <a:latin typeface="+mn-lt"/>
              </a:rPr>
              <a:t> – </a:t>
            </a:r>
            <a:r>
              <a:rPr lang="en-US" sz="3100" b="1" dirty="0" err="1" smtClean="0">
                <a:latin typeface="+mn-lt"/>
              </a:rPr>
              <a:t>jos</a:t>
            </a:r>
            <a:r>
              <a:rPr lang="en-US" sz="3100" b="1" dirty="0" smtClean="0">
                <a:latin typeface="+mn-lt"/>
              </a:rPr>
              <a:t> </a:t>
            </a:r>
            <a:r>
              <a:rPr lang="en-US" sz="3100" b="1" dirty="0" err="1" smtClean="0">
                <a:latin typeface="+mn-lt"/>
              </a:rPr>
              <a:t>nesaugo</a:t>
            </a:r>
            <a:r>
              <a:rPr lang="en-US" sz="3100" b="1" dirty="0" smtClean="0">
                <a:latin typeface="+mn-lt"/>
              </a:rPr>
              <a:t> </a:t>
            </a:r>
            <a:r>
              <a:rPr lang="en-US" sz="3100" b="1" dirty="0" err="1" smtClean="0">
                <a:latin typeface="+mn-lt"/>
              </a:rPr>
              <a:t>miškų</a:t>
            </a:r>
            <a:r>
              <a:rPr lang="en-US" sz="3100" b="1" dirty="0" smtClean="0">
                <a:latin typeface="+mn-lt"/>
              </a:rPr>
              <a:t>, </a:t>
            </a:r>
            <a:r>
              <a:rPr lang="en-US" sz="3100" b="1" dirty="0" err="1" smtClean="0">
                <a:latin typeface="+mn-lt"/>
              </a:rPr>
              <a:t>jos</a:t>
            </a:r>
            <a:r>
              <a:rPr lang="en-US" sz="3100" b="1" dirty="0" smtClean="0">
                <a:latin typeface="+mn-lt"/>
              </a:rPr>
              <a:t> </a:t>
            </a:r>
            <a:r>
              <a:rPr lang="en-US" sz="3100" b="1" dirty="0" err="1" smtClean="0">
                <a:latin typeface="+mn-lt"/>
              </a:rPr>
              <a:t>naikina</a:t>
            </a:r>
            <a:r>
              <a:rPr lang="en-US" sz="3100" b="1" dirty="0" smtClean="0">
                <a:latin typeface="+mn-lt"/>
              </a:rPr>
              <a:t> </a:t>
            </a:r>
            <a:r>
              <a:rPr lang="en-US" sz="3100" b="1" dirty="0" err="1" smtClean="0">
                <a:latin typeface="+mn-lt"/>
              </a:rPr>
              <a:t>miškus</a:t>
            </a:r>
            <a:r>
              <a:rPr lang="en-US" sz="3100" b="1" dirty="0" smtClean="0">
                <a:latin typeface="+mn-lt"/>
              </a:rPr>
              <a:t>. </a:t>
            </a:r>
            <a:r>
              <a:rPr lang="en-US" sz="3100" b="1" dirty="0" err="1" smtClean="0">
                <a:latin typeface="+mn-lt"/>
              </a:rPr>
              <a:t>Plantacijos</a:t>
            </a:r>
            <a:r>
              <a:rPr lang="en-US" sz="3100" b="1" dirty="0" smtClean="0">
                <a:latin typeface="+mn-lt"/>
              </a:rPr>
              <a:t> </a:t>
            </a:r>
            <a:r>
              <a:rPr lang="en-US" sz="3100" b="1" dirty="0" err="1" smtClean="0">
                <a:latin typeface="+mn-lt"/>
              </a:rPr>
              <a:t>komerciškai</a:t>
            </a:r>
            <a:r>
              <a:rPr lang="en-US" sz="3100" b="1" dirty="0" smtClean="0">
                <a:latin typeface="+mn-lt"/>
              </a:rPr>
              <a:t> </a:t>
            </a:r>
            <a:r>
              <a:rPr lang="en-US" sz="3100" b="1" dirty="0" err="1" smtClean="0">
                <a:latin typeface="+mn-lt"/>
              </a:rPr>
              <a:t>yra</a:t>
            </a:r>
            <a:r>
              <a:rPr lang="en-US" sz="3100" b="1" dirty="0" smtClean="0">
                <a:latin typeface="+mn-lt"/>
              </a:rPr>
              <a:t> </a:t>
            </a:r>
            <a:r>
              <a:rPr lang="en-US" sz="3100" b="1" dirty="0" err="1" smtClean="0">
                <a:latin typeface="+mn-lt"/>
              </a:rPr>
              <a:t>gerokai</a:t>
            </a:r>
            <a:r>
              <a:rPr lang="en-US" sz="3100" b="1" dirty="0" smtClean="0">
                <a:latin typeface="+mn-lt"/>
              </a:rPr>
              <a:t> </a:t>
            </a:r>
            <a:r>
              <a:rPr lang="en-US" sz="3100" b="1" dirty="0" err="1" smtClean="0">
                <a:latin typeface="+mn-lt"/>
              </a:rPr>
              <a:t>pelningesnės</a:t>
            </a:r>
            <a:r>
              <a:rPr lang="en-US" sz="3100" b="1" dirty="0" smtClean="0">
                <a:latin typeface="+mn-lt"/>
              </a:rPr>
              <a:t> </a:t>
            </a:r>
            <a:r>
              <a:rPr lang="en-US" sz="3100" b="1" dirty="0" err="1" smtClean="0">
                <a:latin typeface="+mn-lt"/>
              </a:rPr>
              <a:t>nei</a:t>
            </a:r>
            <a:r>
              <a:rPr lang="en-US" sz="3100" b="1" dirty="0" smtClean="0">
                <a:latin typeface="+mn-lt"/>
              </a:rPr>
              <a:t> </a:t>
            </a:r>
            <a:r>
              <a:rPr lang="en-US" sz="3100" b="1" dirty="0" err="1" smtClean="0">
                <a:latin typeface="+mn-lt"/>
              </a:rPr>
              <a:t>įprastinis</a:t>
            </a:r>
            <a:r>
              <a:rPr lang="en-US" sz="3100" b="1" dirty="0" smtClean="0">
                <a:latin typeface="+mn-lt"/>
              </a:rPr>
              <a:t> </a:t>
            </a:r>
            <a:r>
              <a:rPr lang="en-US" sz="3100" b="1" dirty="0" err="1" smtClean="0">
                <a:latin typeface="+mn-lt"/>
              </a:rPr>
              <a:t>natūralus</a:t>
            </a:r>
            <a:r>
              <a:rPr lang="en-US" sz="3100" b="1" dirty="0" smtClean="0">
                <a:latin typeface="+mn-lt"/>
              </a:rPr>
              <a:t> </a:t>
            </a:r>
            <a:r>
              <a:rPr lang="en-US" sz="3100" b="1" dirty="0" err="1" smtClean="0">
                <a:latin typeface="+mn-lt"/>
              </a:rPr>
              <a:t>miškas</a:t>
            </a:r>
            <a:r>
              <a:rPr lang="en-US" sz="3100" b="1" dirty="0" smtClean="0">
                <a:latin typeface="+mn-lt"/>
              </a:rPr>
              <a:t>. </a:t>
            </a:r>
            <a:r>
              <a:rPr lang="en-US" sz="3100" dirty="0" err="1" smtClean="0">
                <a:latin typeface="+mn-lt"/>
              </a:rPr>
              <a:t>Ir</a:t>
            </a:r>
            <a:r>
              <a:rPr lang="en-US" sz="3100" dirty="0" smtClean="0">
                <a:latin typeface="+mn-lt"/>
              </a:rPr>
              <a:t> </a:t>
            </a:r>
            <a:r>
              <a:rPr lang="en-US" sz="3100" dirty="0" err="1" smtClean="0">
                <a:latin typeface="+mn-lt"/>
              </a:rPr>
              <a:t>priežastis</a:t>
            </a:r>
            <a:r>
              <a:rPr lang="en-US" sz="3100" dirty="0" smtClean="0">
                <a:latin typeface="+mn-lt"/>
              </a:rPr>
              <a:t> </a:t>
            </a:r>
            <a:r>
              <a:rPr lang="en-US" sz="3100" dirty="0" err="1" smtClean="0">
                <a:latin typeface="+mn-lt"/>
              </a:rPr>
              <a:t>yra</a:t>
            </a:r>
            <a:r>
              <a:rPr lang="en-US" sz="3100" dirty="0" smtClean="0">
                <a:latin typeface="+mn-lt"/>
              </a:rPr>
              <a:t> ta, </a:t>
            </a:r>
            <a:r>
              <a:rPr lang="en-US" sz="3100" dirty="0" err="1" smtClean="0">
                <a:latin typeface="+mn-lt"/>
              </a:rPr>
              <a:t>kad</a:t>
            </a:r>
            <a:r>
              <a:rPr lang="en-US" sz="3100" dirty="0" smtClean="0">
                <a:latin typeface="+mn-lt"/>
              </a:rPr>
              <a:t> </a:t>
            </a:r>
            <a:r>
              <a:rPr lang="en-US" sz="3100" dirty="0" err="1" smtClean="0">
                <a:latin typeface="+mn-lt"/>
              </a:rPr>
              <a:t>iš</a:t>
            </a:r>
            <a:r>
              <a:rPr lang="en-US" sz="3100" dirty="0" smtClean="0">
                <a:latin typeface="+mn-lt"/>
              </a:rPr>
              <a:t> </a:t>
            </a:r>
            <a:r>
              <a:rPr lang="en-US" sz="3100" dirty="0" err="1" smtClean="0">
                <a:latin typeface="+mn-lt"/>
              </a:rPr>
              <a:t>jų</a:t>
            </a:r>
            <a:r>
              <a:rPr lang="en-US" sz="3100" dirty="0" smtClean="0">
                <a:latin typeface="+mn-lt"/>
              </a:rPr>
              <a:t> </a:t>
            </a:r>
            <a:r>
              <a:rPr lang="en-US" sz="3100" dirty="0" err="1" smtClean="0">
                <a:latin typeface="+mn-lt"/>
              </a:rPr>
              <a:t>pramonė</a:t>
            </a:r>
            <a:r>
              <a:rPr lang="en-US" sz="3100" dirty="0" smtClean="0">
                <a:latin typeface="+mn-lt"/>
              </a:rPr>
              <a:t> </a:t>
            </a:r>
            <a:r>
              <a:rPr lang="en-US" sz="3100" dirty="0" err="1" smtClean="0">
                <a:latin typeface="+mn-lt"/>
              </a:rPr>
              <a:t>gali</a:t>
            </a:r>
            <a:r>
              <a:rPr lang="en-US" sz="3100" dirty="0" smtClean="0">
                <a:latin typeface="+mn-lt"/>
              </a:rPr>
              <a:t> </a:t>
            </a:r>
            <a:r>
              <a:rPr lang="en-US" sz="3100" dirty="0" err="1" smtClean="0">
                <a:latin typeface="+mn-lt"/>
              </a:rPr>
              <a:t>išgauti</a:t>
            </a:r>
            <a:r>
              <a:rPr lang="en-US" sz="3100" dirty="0" smtClean="0">
                <a:latin typeface="+mn-lt"/>
              </a:rPr>
              <a:t> </a:t>
            </a:r>
            <a:r>
              <a:rPr lang="en-US" sz="3100" dirty="0" err="1" smtClean="0">
                <a:latin typeface="+mn-lt"/>
              </a:rPr>
              <a:t>daugiau</a:t>
            </a:r>
            <a:r>
              <a:rPr lang="en-US" sz="3100" dirty="0" smtClean="0">
                <a:latin typeface="+mn-lt"/>
              </a:rPr>
              <a:t> </a:t>
            </a:r>
            <a:r>
              <a:rPr lang="en-US" sz="3100" dirty="0" err="1" smtClean="0">
                <a:latin typeface="+mn-lt"/>
              </a:rPr>
              <a:t>medienos</a:t>
            </a:r>
            <a:r>
              <a:rPr lang="en-US" sz="3100" dirty="0" smtClean="0">
                <a:latin typeface="+mn-lt"/>
              </a:rPr>
              <a:t> </a:t>
            </a:r>
            <a:r>
              <a:rPr lang="en-US" sz="3100" dirty="0" err="1" smtClean="0">
                <a:latin typeface="+mn-lt"/>
              </a:rPr>
              <a:t>arba</a:t>
            </a:r>
            <a:r>
              <a:rPr lang="en-US" sz="3100" dirty="0" smtClean="0">
                <a:latin typeface="+mn-lt"/>
              </a:rPr>
              <a:t> </a:t>
            </a:r>
            <a:r>
              <a:rPr lang="en-US" sz="3100" dirty="0" err="1" smtClean="0">
                <a:latin typeface="+mn-lt"/>
              </a:rPr>
              <a:t>gauti</a:t>
            </a:r>
            <a:r>
              <a:rPr lang="en-US" sz="3100" dirty="0" smtClean="0">
                <a:latin typeface="+mn-lt"/>
              </a:rPr>
              <a:t> </a:t>
            </a:r>
            <a:r>
              <a:rPr lang="en-US" sz="3100" dirty="0" err="1" smtClean="0">
                <a:latin typeface="+mn-lt"/>
              </a:rPr>
              <a:t>specifinę</a:t>
            </a:r>
            <a:r>
              <a:rPr lang="en-US" sz="3100" dirty="0" smtClean="0">
                <a:latin typeface="+mn-lt"/>
              </a:rPr>
              <a:t> </a:t>
            </a:r>
            <a:r>
              <a:rPr lang="en-US" sz="3100" dirty="0" err="1" smtClean="0">
                <a:latin typeface="+mn-lt"/>
              </a:rPr>
              <a:t>medieną</a:t>
            </a:r>
            <a:r>
              <a:rPr lang="en-US" sz="3100" dirty="0" smtClean="0">
                <a:latin typeface="+mn-lt"/>
              </a:rPr>
              <a:t>. </a:t>
            </a:r>
            <a:r>
              <a:rPr lang="en-US" sz="3100" dirty="0" err="1" smtClean="0">
                <a:latin typeface="+mn-lt"/>
              </a:rPr>
              <a:t>Natūraliuose</a:t>
            </a:r>
            <a:r>
              <a:rPr lang="en-US" sz="3100" dirty="0" smtClean="0">
                <a:latin typeface="+mn-lt"/>
              </a:rPr>
              <a:t> </a:t>
            </a:r>
            <a:r>
              <a:rPr lang="en-US" sz="3100" dirty="0" err="1" smtClean="0">
                <a:latin typeface="+mn-lt"/>
              </a:rPr>
              <a:t>miškuose</a:t>
            </a:r>
            <a:r>
              <a:rPr lang="en-US" sz="3100" dirty="0" smtClean="0">
                <a:latin typeface="+mn-lt"/>
              </a:rPr>
              <a:t> </a:t>
            </a:r>
            <a:r>
              <a:rPr lang="en-US" sz="3100" dirty="0" err="1" smtClean="0">
                <a:latin typeface="+mn-lt"/>
              </a:rPr>
              <a:t>jie</a:t>
            </a:r>
            <a:r>
              <a:rPr lang="en-US" sz="3100" dirty="0" smtClean="0">
                <a:latin typeface="+mn-lt"/>
              </a:rPr>
              <a:t> to </a:t>
            </a:r>
            <a:r>
              <a:rPr lang="en-US" sz="3100" dirty="0" err="1" smtClean="0">
                <a:latin typeface="+mn-lt"/>
              </a:rPr>
              <a:t>negali</a:t>
            </a:r>
            <a:r>
              <a:rPr lang="en-US" sz="3100" dirty="0" smtClean="0">
                <a:latin typeface="+mn-lt"/>
              </a:rPr>
              <a:t> </a:t>
            </a:r>
            <a:r>
              <a:rPr lang="en-US" sz="3100" dirty="0" err="1" smtClean="0">
                <a:latin typeface="+mn-lt"/>
              </a:rPr>
              <a:t>daryti</a:t>
            </a:r>
            <a:r>
              <a:rPr lang="en-US" sz="3100" dirty="0" smtClean="0">
                <a:latin typeface="+mn-lt"/>
              </a:rPr>
              <a:t>. Tai </a:t>
            </a:r>
            <a:r>
              <a:rPr lang="en-US" sz="3100" dirty="0" err="1" smtClean="0">
                <a:latin typeface="+mn-lt"/>
              </a:rPr>
              <a:t>kainuoja</a:t>
            </a:r>
            <a:r>
              <a:rPr lang="en-US" sz="3100" dirty="0" smtClean="0">
                <a:latin typeface="+mn-lt"/>
              </a:rPr>
              <a:t> </a:t>
            </a:r>
            <a:r>
              <a:rPr lang="en-US" sz="3100" dirty="0" err="1" smtClean="0">
                <a:latin typeface="+mn-lt"/>
              </a:rPr>
              <a:t>pinigus</a:t>
            </a:r>
            <a:r>
              <a:rPr lang="en-US" sz="3100" dirty="0" smtClean="0">
                <a:latin typeface="+mn-lt"/>
              </a:rPr>
              <a:t>.”</a:t>
            </a:r>
            <a:br>
              <a:rPr lang="en-US" sz="3100" dirty="0" smtClean="0">
                <a:latin typeface="+mn-lt"/>
              </a:rPr>
            </a:br>
            <a:endParaRPr lang="en-US" sz="3100" dirty="0" smtClean="0">
              <a:latin typeface="+mn-lt"/>
            </a:endParaRPr>
          </a:p>
        </p:txBody>
      </p:sp>
      <p:pic>
        <p:nvPicPr>
          <p:cNvPr id="3686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57325" y="3719823"/>
            <a:ext cx="6657975" cy="2795276"/>
          </a:xfrm>
        </p:spPr>
      </p:pic>
    </p:spTree>
    <p:extLst>
      <p:ext uri="{BB962C8B-B14F-4D97-AF65-F5344CB8AC3E}">
        <p14:creationId xmlns:p14="http://schemas.microsoft.com/office/powerpoint/2010/main" val="690178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238125" y="427038"/>
            <a:ext cx="12439650" cy="1325562"/>
          </a:xfrm>
        </p:spPr>
        <p:txBody>
          <a:bodyPr/>
          <a:lstStyle/>
          <a:p>
            <a:pPr eaLnBrk="1" hangingPunct="1"/>
            <a:r>
              <a:rPr lang="en-US" altLang="x-none" sz="4000" b="1" dirty="0" err="1" smtClean="0"/>
              <a:t>Miškų</a:t>
            </a:r>
            <a:r>
              <a:rPr lang="en-US" altLang="x-none" sz="4000" b="1" dirty="0" smtClean="0"/>
              <a:t> </a:t>
            </a:r>
            <a:r>
              <a:rPr lang="en-US" altLang="x-none" sz="4000" b="1" dirty="0" err="1" smtClean="0"/>
              <a:t>sveikatą</a:t>
            </a:r>
            <a:r>
              <a:rPr lang="en-US" altLang="x-none" sz="4000" b="1" dirty="0" smtClean="0"/>
              <a:t> </a:t>
            </a:r>
            <a:r>
              <a:rPr lang="en-US" altLang="x-none" sz="4000" b="1" dirty="0" err="1"/>
              <a:t>ir</a:t>
            </a:r>
            <a:r>
              <a:rPr lang="en-US" altLang="x-none" sz="4000" b="1" dirty="0"/>
              <a:t> </a:t>
            </a:r>
            <a:r>
              <a:rPr lang="en-US" altLang="x-none" sz="4000" b="1" dirty="0" err="1"/>
              <a:t>imunitetą</a:t>
            </a:r>
            <a:r>
              <a:rPr lang="en-US" altLang="x-none" sz="4000" b="1" dirty="0"/>
              <a:t> </a:t>
            </a:r>
            <a:r>
              <a:rPr lang="en-US" altLang="x-none" sz="4000" b="1" dirty="0" err="1" smtClean="0"/>
              <a:t>alina</a:t>
            </a:r>
            <a:r>
              <a:rPr lang="en-US" altLang="x-none" sz="4000" b="1" dirty="0" smtClean="0"/>
              <a:t>. </a:t>
            </a:r>
            <a:r>
              <a:rPr lang="en-US" altLang="x-none" sz="4000" b="1" dirty="0" err="1" smtClean="0"/>
              <a:t>Reziumė</a:t>
            </a:r>
            <a:r>
              <a:rPr lang="en-US" altLang="x-none" sz="4000" b="1" dirty="0"/>
              <a:t>:</a:t>
            </a:r>
            <a:br>
              <a:rPr lang="en-US" altLang="x-none" sz="4000" b="1" dirty="0"/>
            </a:br>
            <a:endParaRPr lang="en-US" altLang="x-none" sz="4000" b="1" dirty="0"/>
          </a:p>
        </p:txBody>
      </p:sp>
      <p:sp>
        <p:nvSpPr>
          <p:cNvPr id="27650" name="Content Placeholder 2"/>
          <p:cNvSpPr>
            <a:spLocks noGrp="1"/>
          </p:cNvSpPr>
          <p:nvPr>
            <p:ph idx="1"/>
          </p:nvPr>
        </p:nvSpPr>
        <p:spPr>
          <a:xfrm>
            <a:off x="238125" y="4816475"/>
            <a:ext cx="11953875" cy="3405188"/>
          </a:xfrm>
        </p:spPr>
        <p:txBody>
          <a:bodyPr/>
          <a:lstStyle/>
          <a:p>
            <a:pPr eaLnBrk="1" hangingPunct="1">
              <a:buFontTx/>
              <a:buChar char="-"/>
            </a:pPr>
            <a:endParaRPr lang="en-US" altLang="x-none" sz="3600"/>
          </a:p>
          <a:p>
            <a:pPr eaLnBrk="1" hangingPunct="1"/>
            <a:endParaRPr lang="en-US" altLang="x-none"/>
          </a:p>
        </p:txBody>
      </p:sp>
      <p:sp>
        <p:nvSpPr>
          <p:cNvPr id="4" name="TextBox 3"/>
          <p:cNvSpPr txBox="1"/>
          <p:nvPr/>
        </p:nvSpPr>
        <p:spPr>
          <a:xfrm>
            <a:off x="238125" y="1389063"/>
            <a:ext cx="11668125" cy="6832600"/>
          </a:xfrm>
          <a:prstGeom prst="rect">
            <a:avLst/>
          </a:prstGeom>
          <a:noFill/>
        </p:spPr>
        <p:txBody>
          <a:bodyPr>
            <a:spAutoFit/>
          </a:bodyPr>
          <a:lstStyle/>
          <a:p>
            <a:pPr fontAlgn="auto">
              <a:spcAft>
                <a:spcPts val="0"/>
              </a:spcAft>
              <a:buFontTx/>
              <a:buChar char="-"/>
              <a:defRPr/>
            </a:pPr>
            <a:r>
              <a:rPr lang="en-US" sz="2400" dirty="0">
                <a:latin typeface="+mn-lt"/>
              </a:rPr>
              <a:t> </a:t>
            </a:r>
            <a:r>
              <a:rPr lang="en-US" sz="2400" b="1" dirty="0">
                <a:latin typeface="+mn-lt"/>
              </a:rPr>
              <a:t>DIDELIŲ APIMČIŲ </a:t>
            </a:r>
            <a:r>
              <a:rPr lang="en-US" sz="2400" b="1" dirty="0" err="1">
                <a:latin typeface="+mn-lt"/>
              </a:rPr>
              <a:t>kirtimai</a:t>
            </a:r>
            <a:r>
              <a:rPr lang="en-US" sz="2400" b="1" dirty="0">
                <a:latin typeface="+mn-lt"/>
              </a:rPr>
              <a:t>, YPAČ PLYNI KIRTIMAI, </a:t>
            </a:r>
            <a:r>
              <a:rPr lang="en-US" sz="2400" dirty="0" err="1">
                <a:latin typeface="+mn-lt"/>
              </a:rPr>
              <a:t>kurie</a:t>
            </a:r>
            <a:r>
              <a:rPr lang="en-US" sz="2400" dirty="0">
                <a:latin typeface="+mn-lt"/>
              </a:rPr>
              <a:t> </a:t>
            </a:r>
            <a:r>
              <a:rPr lang="en-US" sz="2400" dirty="0" err="1">
                <a:latin typeface="+mn-lt"/>
              </a:rPr>
              <a:t>labai</a:t>
            </a:r>
            <a:r>
              <a:rPr lang="en-US" sz="2400" dirty="0">
                <a:latin typeface="+mn-lt"/>
              </a:rPr>
              <a:t> </a:t>
            </a:r>
            <a:r>
              <a:rPr lang="en-US" sz="2400" dirty="0" err="1">
                <a:latin typeface="+mn-lt"/>
              </a:rPr>
              <a:t>pelningi</a:t>
            </a:r>
            <a:r>
              <a:rPr lang="en-US" sz="2400" dirty="0">
                <a:latin typeface="+mn-lt"/>
              </a:rPr>
              <a:t> </a:t>
            </a:r>
            <a:r>
              <a:rPr lang="en-US" sz="2400" dirty="0" err="1">
                <a:latin typeface="+mn-lt"/>
              </a:rPr>
              <a:t>komerciškai</a:t>
            </a:r>
            <a:r>
              <a:rPr lang="en-US" sz="2400" dirty="0">
                <a:latin typeface="+mn-lt"/>
              </a:rPr>
              <a:t>, bet </a:t>
            </a:r>
            <a:r>
              <a:rPr lang="en-US" sz="2400" dirty="0" err="1">
                <a:latin typeface="+mn-lt"/>
              </a:rPr>
              <a:t>turi</a:t>
            </a:r>
            <a:r>
              <a:rPr lang="en-US" sz="2400" dirty="0">
                <a:latin typeface="+mn-lt"/>
              </a:rPr>
              <a:t> </a:t>
            </a:r>
            <a:r>
              <a:rPr lang="en-US" sz="2400" dirty="0" err="1">
                <a:latin typeface="+mn-lt"/>
              </a:rPr>
              <a:t>didelę</a:t>
            </a:r>
            <a:r>
              <a:rPr lang="en-US" sz="2400" dirty="0">
                <a:latin typeface="+mn-lt"/>
              </a:rPr>
              <a:t> </a:t>
            </a:r>
            <a:r>
              <a:rPr lang="en-US" sz="2400" dirty="0" err="1">
                <a:latin typeface="+mn-lt"/>
              </a:rPr>
              <a:t>ekologinę</a:t>
            </a:r>
            <a:r>
              <a:rPr lang="en-US" sz="2400" dirty="0">
                <a:latin typeface="+mn-lt"/>
              </a:rPr>
              <a:t> </a:t>
            </a:r>
            <a:r>
              <a:rPr lang="en-US" sz="2400" dirty="0" err="1">
                <a:latin typeface="+mn-lt"/>
              </a:rPr>
              <a:t>ir</a:t>
            </a:r>
            <a:r>
              <a:rPr lang="en-US" sz="2400" dirty="0">
                <a:latin typeface="+mn-lt"/>
              </a:rPr>
              <a:t> </a:t>
            </a:r>
            <a:r>
              <a:rPr lang="en-US" sz="2400" dirty="0" err="1">
                <a:latin typeface="+mn-lt"/>
              </a:rPr>
              <a:t>socialinę</a:t>
            </a:r>
            <a:r>
              <a:rPr lang="en-US" sz="2400" dirty="0">
                <a:latin typeface="+mn-lt"/>
              </a:rPr>
              <a:t> </a:t>
            </a:r>
            <a:r>
              <a:rPr lang="en-US" sz="2400" dirty="0" err="1">
                <a:latin typeface="+mn-lt"/>
              </a:rPr>
              <a:t>kainą</a:t>
            </a:r>
            <a:r>
              <a:rPr lang="en-US" sz="2400" dirty="0">
                <a:latin typeface="+mn-lt"/>
              </a:rPr>
              <a:t>;</a:t>
            </a:r>
          </a:p>
          <a:p>
            <a:pPr fontAlgn="auto">
              <a:spcAft>
                <a:spcPts val="0"/>
              </a:spcAft>
              <a:buFontTx/>
              <a:buChar char="-"/>
              <a:defRPr/>
            </a:pPr>
            <a:r>
              <a:rPr lang="en-US" sz="2400" b="1" dirty="0">
                <a:latin typeface="+mn-lt"/>
              </a:rPr>
              <a:t> NYKSTA NATŪRALIŲ MIŠKŲ PAVELDAS, BEVEIK NEBETURIM SENGIRIŲ</a:t>
            </a:r>
            <a:r>
              <a:rPr lang="en-US" sz="2400" dirty="0">
                <a:latin typeface="+mn-lt"/>
              </a:rPr>
              <a:t>, </a:t>
            </a:r>
            <a:r>
              <a:rPr lang="en-US" sz="2400" dirty="0" err="1">
                <a:latin typeface="+mn-lt"/>
              </a:rPr>
              <a:t>plynėmis</a:t>
            </a:r>
            <a:r>
              <a:rPr lang="en-US" sz="2400" dirty="0">
                <a:latin typeface="+mn-lt"/>
              </a:rPr>
              <a:t> </a:t>
            </a:r>
            <a:r>
              <a:rPr lang="en-US" sz="2400" dirty="0" err="1">
                <a:latin typeface="+mn-lt"/>
              </a:rPr>
              <a:t>virsta</a:t>
            </a:r>
            <a:r>
              <a:rPr lang="en-US" sz="2400" dirty="0">
                <a:latin typeface="+mn-lt"/>
              </a:rPr>
              <a:t> net </a:t>
            </a:r>
            <a:r>
              <a:rPr lang="en-US" sz="2400" dirty="0" err="1">
                <a:latin typeface="+mn-lt"/>
              </a:rPr>
              <a:t>saugomos</a:t>
            </a:r>
            <a:r>
              <a:rPr lang="en-US" sz="2400" dirty="0">
                <a:latin typeface="+mn-lt"/>
              </a:rPr>
              <a:t> </a:t>
            </a:r>
            <a:r>
              <a:rPr lang="en-US" sz="2400" dirty="0" err="1">
                <a:latin typeface="+mn-lt"/>
              </a:rPr>
              <a:t>teritorijos</a:t>
            </a:r>
            <a:r>
              <a:rPr lang="en-US" sz="2400" dirty="0">
                <a:latin typeface="+mn-lt"/>
              </a:rPr>
              <a:t>, </a:t>
            </a:r>
            <a:r>
              <a:rPr lang="en-US" sz="2400" dirty="0" err="1">
                <a:latin typeface="+mn-lt"/>
              </a:rPr>
              <a:t>kaip</a:t>
            </a:r>
            <a:r>
              <a:rPr lang="en-US" sz="2400" dirty="0">
                <a:latin typeface="+mn-lt"/>
              </a:rPr>
              <a:t> </a:t>
            </a:r>
            <a:r>
              <a:rPr lang="en-US" sz="2400" dirty="0" err="1">
                <a:latin typeface="+mn-lt"/>
              </a:rPr>
              <a:t>pvz</a:t>
            </a:r>
            <a:r>
              <a:rPr lang="en-US" sz="2400" dirty="0">
                <a:latin typeface="+mn-lt"/>
              </a:rPr>
              <a:t>. </a:t>
            </a:r>
            <a:r>
              <a:rPr lang="en-US" sz="2400" dirty="0" err="1">
                <a:latin typeface="+mn-lt"/>
              </a:rPr>
              <a:t>Labanoras</a:t>
            </a:r>
            <a:r>
              <a:rPr lang="en-US" sz="2400" dirty="0">
                <a:latin typeface="+mn-lt"/>
              </a:rPr>
              <a:t> </a:t>
            </a:r>
            <a:r>
              <a:rPr lang="en-US" sz="2400" dirty="0" err="1">
                <a:latin typeface="+mn-lt"/>
              </a:rPr>
              <a:t>ir</a:t>
            </a:r>
            <a:r>
              <a:rPr lang="en-US" sz="2400" dirty="0">
                <a:latin typeface="+mn-lt"/>
              </a:rPr>
              <a:t> </a:t>
            </a:r>
            <a:r>
              <a:rPr lang="en-US" sz="2400" dirty="0" err="1">
                <a:latin typeface="+mn-lt"/>
              </a:rPr>
              <a:t>Punios</a:t>
            </a:r>
            <a:r>
              <a:rPr lang="en-US" sz="2400" dirty="0">
                <a:latin typeface="+mn-lt"/>
              </a:rPr>
              <a:t> </a:t>
            </a:r>
            <a:r>
              <a:rPr lang="en-US" sz="2400" dirty="0" err="1">
                <a:latin typeface="+mn-lt"/>
              </a:rPr>
              <a:t>šilas</a:t>
            </a:r>
            <a:r>
              <a:rPr lang="en-US" sz="2400" dirty="0">
                <a:latin typeface="+mn-lt"/>
              </a:rPr>
              <a:t>;</a:t>
            </a:r>
          </a:p>
          <a:p>
            <a:pPr fontAlgn="auto">
              <a:spcAft>
                <a:spcPts val="0"/>
              </a:spcAft>
              <a:buFontTx/>
              <a:buChar char="-"/>
              <a:defRPr/>
            </a:pPr>
            <a:r>
              <a:rPr lang="en-US" sz="2400" dirty="0">
                <a:latin typeface="+mn-lt"/>
              </a:rPr>
              <a:t> </a:t>
            </a:r>
            <a:r>
              <a:rPr lang="en-US" sz="2400" b="1" dirty="0">
                <a:latin typeface="+mn-lt"/>
              </a:rPr>
              <a:t>NYKSTA GYVYBĖ (BIOĮVAIROVĖ) </a:t>
            </a:r>
            <a:r>
              <a:rPr lang="mr-IN" sz="2400" dirty="0">
                <a:latin typeface="+mn-lt"/>
              </a:rPr>
              <a:t>–</a:t>
            </a:r>
            <a:r>
              <a:rPr lang="en-US" sz="2400" dirty="0">
                <a:latin typeface="+mn-lt"/>
              </a:rPr>
              <a:t> </a:t>
            </a:r>
            <a:r>
              <a:rPr lang="en-US" sz="2400" dirty="0" err="1">
                <a:latin typeface="+mn-lt"/>
              </a:rPr>
              <a:t>miškas</a:t>
            </a:r>
            <a:r>
              <a:rPr lang="en-US" sz="2400" dirty="0">
                <a:latin typeface="+mn-lt"/>
              </a:rPr>
              <a:t> </a:t>
            </a:r>
            <a:r>
              <a:rPr lang="en-US" sz="2400" dirty="0" err="1">
                <a:latin typeface="+mn-lt"/>
              </a:rPr>
              <a:t>namai</a:t>
            </a:r>
            <a:r>
              <a:rPr lang="en-US" sz="2400" dirty="0">
                <a:latin typeface="+mn-lt"/>
              </a:rPr>
              <a:t> 2/3 </a:t>
            </a:r>
            <a:r>
              <a:rPr lang="en-US" sz="2400" dirty="0" err="1">
                <a:latin typeface="+mn-lt"/>
              </a:rPr>
              <a:t>gyvybės</a:t>
            </a:r>
            <a:r>
              <a:rPr lang="en-US" sz="2400" dirty="0">
                <a:latin typeface="+mn-lt"/>
              </a:rPr>
              <a:t> </a:t>
            </a:r>
            <a:r>
              <a:rPr lang="en-US" sz="2400" dirty="0" err="1">
                <a:latin typeface="+mn-lt"/>
              </a:rPr>
              <a:t>formų</a:t>
            </a:r>
            <a:r>
              <a:rPr lang="en-US" sz="2400" dirty="0">
                <a:latin typeface="+mn-lt"/>
              </a:rPr>
              <a:t>. </a:t>
            </a:r>
            <a:r>
              <a:rPr lang="en-US" sz="2400" dirty="0" err="1">
                <a:latin typeface="+mn-lt"/>
              </a:rPr>
              <a:t>Vakarų</a:t>
            </a:r>
            <a:r>
              <a:rPr lang="en-US" sz="2400" dirty="0">
                <a:latin typeface="+mn-lt"/>
              </a:rPr>
              <a:t> Europa  </a:t>
            </a:r>
            <a:r>
              <a:rPr lang="en-US" sz="2400" dirty="0" err="1">
                <a:latin typeface="+mn-lt"/>
              </a:rPr>
              <a:t>jau</a:t>
            </a:r>
            <a:r>
              <a:rPr lang="en-US" sz="2400" dirty="0">
                <a:latin typeface="+mn-lt"/>
              </a:rPr>
              <a:t> </a:t>
            </a:r>
            <a:r>
              <a:rPr lang="en-US" sz="2400" dirty="0" err="1">
                <a:latin typeface="+mn-lt"/>
              </a:rPr>
              <a:t>išnaikino</a:t>
            </a:r>
            <a:r>
              <a:rPr lang="en-US" sz="2400" dirty="0">
                <a:latin typeface="+mn-lt"/>
              </a:rPr>
              <a:t> </a:t>
            </a:r>
            <a:r>
              <a:rPr lang="en-US" sz="2400" dirty="0" err="1">
                <a:latin typeface="+mn-lt"/>
              </a:rPr>
              <a:t>natūralius</a:t>
            </a:r>
            <a:r>
              <a:rPr lang="en-US" sz="2400" dirty="0">
                <a:latin typeface="+mn-lt"/>
              </a:rPr>
              <a:t> </a:t>
            </a:r>
            <a:r>
              <a:rPr lang="en-US" sz="2400" dirty="0" err="1">
                <a:latin typeface="+mn-lt"/>
              </a:rPr>
              <a:t>miškus</a:t>
            </a:r>
            <a:r>
              <a:rPr lang="en-US" sz="2400" dirty="0">
                <a:latin typeface="+mn-lt"/>
              </a:rPr>
              <a:t> </a:t>
            </a:r>
            <a:r>
              <a:rPr lang="en-US" sz="2400" dirty="0" err="1">
                <a:latin typeface="+mn-lt"/>
              </a:rPr>
              <a:t>ir</a:t>
            </a:r>
            <a:r>
              <a:rPr lang="en-US" sz="2400" dirty="0">
                <a:latin typeface="+mn-lt"/>
              </a:rPr>
              <a:t> </a:t>
            </a:r>
            <a:r>
              <a:rPr lang="en-US" sz="2400" dirty="0" err="1">
                <a:latin typeface="+mn-lt"/>
              </a:rPr>
              <a:t>bioįvairovę</a:t>
            </a:r>
            <a:r>
              <a:rPr lang="en-US" sz="2400" dirty="0">
                <a:latin typeface="+mn-lt"/>
              </a:rPr>
              <a:t>.  </a:t>
            </a:r>
            <a:r>
              <a:rPr lang="en-US" sz="2400" dirty="0" err="1">
                <a:latin typeface="+mn-lt"/>
              </a:rPr>
              <a:t>Pvz</a:t>
            </a:r>
            <a:r>
              <a:rPr lang="en-US" sz="2400" dirty="0">
                <a:latin typeface="+mn-lt"/>
              </a:rPr>
              <a:t>. </a:t>
            </a:r>
            <a:r>
              <a:rPr lang="en-US" sz="2400" dirty="0" err="1">
                <a:latin typeface="+mn-lt"/>
              </a:rPr>
              <a:t>Danijoje</a:t>
            </a:r>
            <a:r>
              <a:rPr lang="en-US" sz="2400" dirty="0">
                <a:latin typeface="+mn-lt"/>
              </a:rPr>
              <a:t> </a:t>
            </a:r>
            <a:r>
              <a:rPr lang="en-US" sz="2400" dirty="0" err="1">
                <a:latin typeface="+mn-lt"/>
              </a:rPr>
              <a:t>nebėra</a:t>
            </a:r>
            <a:r>
              <a:rPr lang="en-US" sz="2400" dirty="0">
                <a:latin typeface="+mn-lt"/>
              </a:rPr>
              <a:t> </a:t>
            </a:r>
            <a:r>
              <a:rPr lang="en-US" sz="2400" dirty="0" err="1">
                <a:latin typeface="+mn-lt"/>
              </a:rPr>
              <a:t>nei</a:t>
            </a:r>
            <a:r>
              <a:rPr lang="en-US" sz="2400" dirty="0">
                <a:latin typeface="+mn-lt"/>
              </a:rPr>
              <a:t> </a:t>
            </a:r>
            <a:r>
              <a:rPr lang="en-US" sz="2400" dirty="0" err="1">
                <a:latin typeface="+mn-lt"/>
              </a:rPr>
              <a:t>gandrų</a:t>
            </a:r>
            <a:r>
              <a:rPr lang="en-US" sz="2400" dirty="0">
                <a:latin typeface="+mn-lt"/>
              </a:rPr>
              <a:t>, </a:t>
            </a:r>
            <a:r>
              <a:rPr lang="en-US" sz="2400" dirty="0" err="1">
                <a:latin typeface="+mn-lt"/>
              </a:rPr>
              <a:t>nei</a:t>
            </a:r>
            <a:r>
              <a:rPr lang="en-US" sz="2400" dirty="0">
                <a:latin typeface="+mn-lt"/>
              </a:rPr>
              <a:t> </a:t>
            </a:r>
            <a:r>
              <a:rPr lang="en-US" sz="2400" dirty="0" err="1">
                <a:latin typeface="+mn-lt"/>
              </a:rPr>
              <a:t>varlių</a:t>
            </a:r>
            <a:r>
              <a:rPr lang="en-US" sz="2400" dirty="0">
                <a:latin typeface="+mn-lt"/>
              </a:rPr>
              <a:t>;</a:t>
            </a:r>
          </a:p>
          <a:p>
            <a:pPr fontAlgn="auto">
              <a:spcAft>
                <a:spcPts val="0"/>
              </a:spcAft>
              <a:buFontTx/>
              <a:buChar char="-"/>
              <a:defRPr/>
            </a:pPr>
            <a:r>
              <a:rPr lang="en-US" sz="2400" dirty="0">
                <a:latin typeface="+mn-lt"/>
              </a:rPr>
              <a:t> </a:t>
            </a:r>
            <a:r>
              <a:rPr lang="en-US" sz="2400" b="1" dirty="0">
                <a:latin typeface="+mn-lt"/>
              </a:rPr>
              <a:t>MIŠKININKYSTĘ KEIČIA ”DARŽININKYSTĖ”. </a:t>
            </a:r>
            <a:r>
              <a:rPr lang="en-GB" sz="2400" dirty="0">
                <a:latin typeface="+mn-lt"/>
              </a:rPr>
              <a:t>D</a:t>
            </a:r>
            <a:r>
              <a:rPr lang="en-US" sz="2400" dirty="0" err="1">
                <a:latin typeface="+mn-lt"/>
              </a:rPr>
              <a:t>iegiama</a:t>
            </a:r>
            <a:r>
              <a:rPr lang="en-US" sz="2400" dirty="0">
                <a:latin typeface="+mn-lt"/>
              </a:rPr>
              <a:t> </a:t>
            </a:r>
            <a:r>
              <a:rPr lang="en-US" sz="2400" dirty="0" err="1">
                <a:latin typeface="+mn-lt"/>
              </a:rPr>
              <a:t>terminologija</a:t>
            </a:r>
            <a:r>
              <a:rPr lang="en-US" sz="2400" dirty="0">
                <a:latin typeface="+mn-lt"/>
              </a:rPr>
              <a:t>, </a:t>
            </a:r>
            <a:r>
              <a:rPr lang="en-US" sz="2400" dirty="0" err="1">
                <a:latin typeface="+mn-lt"/>
              </a:rPr>
              <a:t>medį</a:t>
            </a:r>
            <a:r>
              <a:rPr lang="en-US" sz="2400" dirty="0">
                <a:latin typeface="+mn-lt"/>
              </a:rPr>
              <a:t> </a:t>
            </a:r>
            <a:r>
              <a:rPr lang="en-US" sz="2400" dirty="0" err="1">
                <a:latin typeface="+mn-lt"/>
              </a:rPr>
              <a:t>apibrėžianti</a:t>
            </a:r>
            <a:r>
              <a:rPr lang="en-US" sz="2400" dirty="0">
                <a:latin typeface="+mn-lt"/>
              </a:rPr>
              <a:t> </a:t>
            </a:r>
            <a:r>
              <a:rPr lang="en-US" sz="2400" dirty="0" err="1">
                <a:latin typeface="+mn-lt"/>
              </a:rPr>
              <a:t>tik</a:t>
            </a:r>
            <a:r>
              <a:rPr lang="en-US" sz="2400" dirty="0">
                <a:latin typeface="+mn-lt"/>
              </a:rPr>
              <a:t> </a:t>
            </a:r>
            <a:r>
              <a:rPr lang="en-US" sz="2400" dirty="0" err="1">
                <a:latin typeface="+mn-lt"/>
              </a:rPr>
              <a:t>kaip</a:t>
            </a:r>
            <a:r>
              <a:rPr lang="en-US" sz="2400" dirty="0">
                <a:latin typeface="+mn-lt"/>
              </a:rPr>
              <a:t> </a:t>
            </a:r>
            <a:r>
              <a:rPr lang="en-US" sz="2400" dirty="0" err="1">
                <a:latin typeface="+mn-lt"/>
              </a:rPr>
              <a:t>medieną</a:t>
            </a:r>
            <a:r>
              <a:rPr lang="en-US" sz="2400" dirty="0">
                <a:latin typeface="+mn-lt"/>
              </a:rPr>
              <a:t>. </a:t>
            </a:r>
            <a:r>
              <a:rPr lang="en-US" sz="2400" dirty="0" err="1">
                <a:latin typeface="+mn-lt"/>
              </a:rPr>
              <a:t>Miškininkai</a:t>
            </a:r>
            <a:r>
              <a:rPr lang="en-US" sz="2400" dirty="0">
                <a:latin typeface="+mn-lt"/>
              </a:rPr>
              <a:t> </a:t>
            </a:r>
            <a:r>
              <a:rPr lang="lt-LT" sz="2400" dirty="0">
                <a:latin typeface="+mn-lt"/>
              </a:rPr>
              <a:t>tik ŽALIAVOS TIEKĖJAI; </a:t>
            </a:r>
          </a:p>
          <a:p>
            <a:pPr fontAlgn="auto">
              <a:spcAft>
                <a:spcPts val="0"/>
              </a:spcAft>
              <a:buFontTx/>
              <a:buChar char="-"/>
              <a:defRPr/>
            </a:pPr>
            <a:r>
              <a:rPr lang="lt-LT" sz="2400" b="1" dirty="0">
                <a:latin typeface="+mn-lt"/>
              </a:rPr>
              <a:t> MIŠKĄ KEIČIA MEDIENOS FERMOS (PLANTACIJOS). </a:t>
            </a:r>
            <a:r>
              <a:rPr lang="en-GB" sz="2400" dirty="0" err="1">
                <a:latin typeface="+mn-lt"/>
              </a:rPr>
              <a:t>Miškai</a:t>
            </a:r>
            <a:r>
              <a:rPr lang="en-GB" sz="2400" dirty="0">
                <a:latin typeface="+mn-lt"/>
              </a:rPr>
              <a:t> </a:t>
            </a:r>
            <a:r>
              <a:rPr lang="en-GB" sz="2400" dirty="0" err="1">
                <a:latin typeface="+mn-lt"/>
              </a:rPr>
              <a:t>kaip</a:t>
            </a:r>
            <a:r>
              <a:rPr lang="en-GB" sz="2400" dirty="0">
                <a:latin typeface="+mn-lt"/>
              </a:rPr>
              <a:t> </a:t>
            </a:r>
            <a:r>
              <a:rPr lang="en-GB" sz="2400" dirty="0" err="1">
                <a:latin typeface="+mn-lt"/>
              </a:rPr>
              <a:t>kopūstų</a:t>
            </a:r>
            <a:r>
              <a:rPr lang="en-GB" sz="2400" dirty="0">
                <a:latin typeface="+mn-lt"/>
              </a:rPr>
              <a:t> </a:t>
            </a:r>
            <a:r>
              <a:rPr lang="en-GB" sz="2400" dirty="0" err="1" smtClean="0">
                <a:latin typeface="+mn-lt"/>
              </a:rPr>
              <a:t>laukas</a:t>
            </a:r>
            <a:r>
              <a:rPr lang="en-GB" sz="2400" dirty="0" smtClean="0">
                <a:latin typeface="+mn-lt"/>
              </a:rPr>
              <a:t>, </a:t>
            </a:r>
            <a:r>
              <a:rPr lang="en-GB" sz="2400" dirty="0" err="1" smtClean="0">
                <a:latin typeface="+mn-lt"/>
              </a:rPr>
              <a:t>sodinamas</a:t>
            </a:r>
            <a:r>
              <a:rPr lang="en-GB" sz="2400" dirty="0" smtClean="0">
                <a:latin typeface="+mn-lt"/>
              </a:rPr>
              <a:t> </a:t>
            </a:r>
            <a:r>
              <a:rPr lang="en-GB" sz="2400" dirty="0" err="1">
                <a:latin typeface="+mn-lt"/>
              </a:rPr>
              <a:t>eilutėmis</a:t>
            </a:r>
            <a:r>
              <a:rPr lang="en-GB" sz="2400" dirty="0">
                <a:latin typeface="+mn-lt"/>
              </a:rPr>
              <a:t>, </a:t>
            </a:r>
            <a:r>
              <a:rPr lang="en-GB" sz="2400" dirty="0" err="1" smtClean="0">
                <a:latin typeface="+mn-lt"/>
              </a:rPr>
              <a:t>vienrūšės</a:t>
            </a:r>
            <a:r>
              <a:rPr lang="en-GB" sz="2400" dirty="0" smtClean="0">
                <a:latin typeface="+mn-lt"/>
              </a:rPr>
              <a:t> </a:t>
            </a:r>
            <a:r>
              <a:rPr lang="en-GB" sz="2400" dirty="0" err="1" smtClean="0">
                <a:latin typeface="+mn-lt"/>
              </a:rPr>
              <a:t>kultūros</a:t>
            </a:r>
            <a:r>
              <a:rPr lang="en-GB" sz="2400" dirty="0">
                <a:latin typeface="+mn-lt"/>
              </a:rPr>
              <a:t>, </a:t>
            </a:r>
            <a:r>
              <a:rPr lang="en-GB" sz="2400" dirty="0" err="1" smtClean="0">
                <a:latin typeface="+mn-lt"/>
              </a:rPr>
              <a:t>purškiama</a:t>
            </a:r>
            <a:r>
              <a:rPr lang="en-GB" sz="2400" dirty="0" smtClean="0">
                <a:latin typeface="+mn-lt"/>
              </a:rPr>
              <a:t> </a:t>
            </a:r>
            <a:r>
              <a:rPr lang="en-GB" sz="2400" dirty="0" err="1" smtClean="0">
                <a:latin typeface="+mn-lt"/>
              </a:rPr>
              <a:t>chemija</a:t>
            </a:r>
            <a:r>
              <a:rPr lang="en-GB" sz="2400" dirty="0" smtClean="0">
                <a:latin typeface="+mn-lt"/>
              </a:rPr>
              <a:t>, </a:t>
            </a:r>
            <a:r>
              <a:rPr lang="en-GB" sz="2400" dirty="0" err="1">
                <a:latin typeface="+mn-lt"/>
              </a:rPr>
              <a:t>medis</a:t>
            </a:r>
            <a:r>
              <a:rPr lang="en-GB" sz="2400" dirty="0">
                <a:latin typeface="+mn-lt"/>
              </a:rPr>
              <a:t> </a:t>
            </a:r>
            <a:r>
              <a:rPr lang="en-GB" sz="2400" dirty="0" err="1">
                <a:latin typeface="+mn-lt"/>
              </a:rPr>
              <a:t>niekada</a:t>
            </a:r>
            <a:r>
              <a:rPr lang="en-GB" sz="2400" dirty="0">
                <a:latin typeface="+mn-lt"/>
              </a:rPr>
              <a:t> </a:t>
            </a:r>
            <a:r>
              <a:rPr lang="en-GB" sz="2400" dirty="0" err="1">
                <a:latin typeface="+mn-lt"/>
              </a:rPr>
              <a:t>nesulaukia</a:t>
            </a:r>
            <a:r>
              <a:rPr lang="en-GB" sz="2400" dirty="0">
                <a:latin typeface="+mn-lt"/>
              </a:rPr>
              <a:t> </a:t>
            </a:r>
            <a:r>
              <a:rPr lang="en-GB" sz="2400" dirty="0" err="1">
                <a:latin typeface="+mn-lt"/>
              </a:rPr>
              <a:t>brandaus</a:t>
            </a:r>
            <a:r>
              <a:rPr lang="en-GB" sz="2400" dirty="0">
                <a:latin typeface="+mn-lt"/>
              </a:rPr>
              <a:t> </a:t>
            </a:r>
            <a:r>
              <a:rPr lang="en-GB" sz="2400" dirty="0" err="1">
                <a:latin typeface="+mn-lt"/>
              </a:rPr>
              <a:t>amžiaus</a:t>
            </a:r>
            <a:r>
              <a:rPr lang="en-GB" sz="2400" dirty="0">
                <a:latin typeface="+mn-lt"/>
              </a:rPr>
              <a:t>, </a:t>
            </a:r>
            <a:r>
              <a:rPr lang="en-GB" sz="2400" dirty="0" err="1">
                <a:latin typeface="+mn-lt"/>
              </a:rPr>
              <a:t>genetiškai</a:t>
            </a:r>
            <a:r>
              <a:rPr lang="en-GB" sz="2400" dirty="0">
                <a:latin typeface="+mn-lt"/>
              </a:rPr>
              <a:t> </a:t>
            </a:r>
            <a:r>
              <a:rPr lang="en-GB" sz="2400" dirty="0" err="1" smtClean="0">
                <a:latin typeface="+mn-lt"/>
              </a:rPr>
              <a:t>modifikuojami</a:t>
            </a:r>
            <a:r>
              <a:rPr lang="en-GB" sz="2400" dirty="0" smtClean="0">
                <a:latin typeface="+mn-lt"/>
              </a:rPr>
              <a:t>, </a:t>
            </a:r>
            <a:r>
              <a:rPr lang="en-GB" sz="2400" dirty="0" err="1" smtClean="0">
                <a:latin typeface="+mn-lt"/>
              </a:rPr>
              <a:t>nyksta</a:t>
            </a:r>
            <a:r>
              <a:rPr lang="en-GB" sz="2400" dirty="0" smtClean="0">
                <a:latin typeface="+mn-lt"/>
              </a:rPr>
              <a:t> </a:t>
            </a:r>
            <a:r>
              <a:rPr lang="en-GB" sz="2400" dirty="0" err="1" smtClean="0">
                <a:latin typeface="+mn-lt"/>
              </a:rPr>
              <a:t>lapuočiai</a:t>
            </a:r>
            <a:r>
              <a:rPr lang="en-GB" sz="2400" dirty="0" smtClean="0">
                <a:latin typeface="+mn-lt"/>
              </a:rPr>
              <a:t> </a:t>
            </a:r>
            <a:r>
              <a:rPr lang="en-GB" sz="2400" dirty="0" err="1" smtClean="0">
                <a:latin typeface="+mn-lt"/>
              </a:rPr>
              <a:t>kaip</a:t>
            </a:r>
            <a:r>
              <a:rPr lang="en-GB" sz="2400" dirty="0" smtClean="0">
                <a:latin typeface="+mn-lt"/>
              </a:rPr>
              <a:t> </a:t>
            </a:r>
            <a:r>
              <a:rPr lang="en-GB" sz="2400" dirty="0" err="1" smtClean="0">
                <a:latin typeface="+mn-lt"/>
              </a:rPr>
              <a:t>menkavertė</a:t>
            </a:r>
            <a:r>
              <a:rPr lang="en-GB" sz="2400" dirty="0" smtClean="0">
                <a:latin typeface="+mn-lt"/>
              </a:rPr>
              <a:t> </a:t>
            </a:r>
            <a:r>
              <a:rPr lang="en-GB" sz="2400" dirty="0" err="1" smtClean="0">
                <a:latin typeface="+mn-lt"/>
              </a:rPr>
              <a:t>mediena</a:t>
            </a:r>
            <a:r>
              <a:rPr lang="en-GB" sz="2400" dirty="0" smtClean="0">
                <a:latin typeface="+mn-lt"/>
              </a:rPr>
              <a:t> </a:t>
            </a:r>
            <a:r>
              <a:rPr lang="en-GB" sz="2400" dirty="0" err="1" smtClean="0">
                <a:latin typeface="+mn-lt"/>
              </a:rPr>
              <a:t>ir</a:t>
            </a:r>
            <a:r>
              <a:rPr lang="en-GB" sz="2400" dirty="0" smtClean="0">
                <a:latin typeface="+mn-lt"/>
              </a:rPr>
              <a:t> </a:t>
            </a:r>
            <a:r>
              <a:rPr lang="en-GB" sz="2400" dirty="0" err="1">
                <a:latin typeface="+mn-lt"/>
              </a:rPr>
              <a:t>t.t</a:t>
            </a:r>
            <a:r>
              <a:rPr lang="en-GB" sz="2400" dirty="0">
                <a:latin typeface="+mn-lt"/>
              </a:rPr>
              <a:t>. </a:t>
            </a:r>
          </a:p>
          <a:p>
            <a:pPr fontAlgn="auto">
              <a:spcAft>
                <a:spcPts val="0"/>
              </a:spcAft>
              <a:buFontTx/>
              <a:buChar char="-"/>
              <a:defRPr/>
            </a:pPr>
            <a:r>
              <a:rPr lang="en-GB" sz="2400" dirty="0">
                <a:latin typeface="+mn-lt"/>
              </a:rPr>
              <a:t> </a:t>
            </a:r>
            <a:r>
              <a:rPr lang="en-GB" sz="2400" b="1" dirty="0">
                <a:latin typeface="+mn-lt"/>
              </a:rPr>
              <a:t>GLOBALĖJANTI RINKA. BESAIKIS VARTOJIMAS.  </a:t>
            </a:r>
            <a:r>
              <a:rPr lang="en-GB" sz="2400" b="1" dirty="0" err="1">
                <a:latin typeface="+mn-lt"/>
              </a:rPr>
              <a:t>Lietuvos</a:t>
            </a:r>
            <a:r>
              <a:rPr lang="en-GB" sz="2400" b="1" dirty="0">
                <a:latin typeface="+mn-lt"/>
              </a:rPr>
              <a:t> </a:t>
            </a:r>
            <a:r>
              <a:rPr lang="en-GB" sz="2400" b="1" dirty="0" err="1">
                <a:latin typeface="+mn-lt"/>
              </a:rPr>
              <a:t>miškai</a:t>
            </a:r>
            <a:r>
              <a:rPr lang="en-GB" sz="2400" b="1" dirty="0">
                <a:latin typeface="+mn-lt"/>
              </a:rPr>
              <a:t> </a:t>
            </a:r>
            <a:r>
              <a:rPr lang="mr-IN" sz="2400" b="1" dirty="0">
                <a:latin typeface="+mn-lt"/>
              </a:rPr>
              <a:t>–</a:t>
            </a:r>
            <a:r>
              <a:rPr lang="en-GB" sz="2400" b="1" dirty="0">
                <a:latin typeface="+mn-lt"/>
              </a:rPr>
              <a:t> </a:t>
            </a:r>
            <a:r>
              <a:rPr lang="en-GB" sz="2400" b="1" dirty="0" err="1" smtClean="0">
                <a:latin typeface="+mn-lt"/>
              </a:rPr>
              <a:t>globalios</a:t>
            </a:r>
            <a:r>
              <a:rPr lang="en-GB" sz="2400" b="1" dirty="0" smtClean="0">
                <a:latin typeface="+mn-lt"/>
              </a:rPr>
              <a:t> </a:t>
            </a:r>
            <a:r>
              <a:rPr lang="en-GB" sz="2400" b="1" dirty="0" err="1" smtClean="0">
                <a:latin typeface="+mn-lt"/>
              </a:rPr>
              <a:t>medienos</a:t>
            </a:r>
            <a:r>
              <a:rPr lang="en-GB" sz="2400" b="1" dirty="0" smtClean="0">
                <a:latin typeface="+mn-lt"/>
              </a:rPr>
              <a:t> </a:t>
            </a:r>
            <a:r>
              <a:rPr lang="en-GB" sz="2400" b="1" dirty="0" err="1">
                <a:latin typeface="+mn-lt"/>
              </a:rPr>
              <a:t>pramonės</a:t>
            </a:r>
            <a:r>
              <a:rPr lang="en-GB" sz="2400" b="1" dirty="0">
                <a:latin typeface="+mn-lt"/>
              </a:rPr>
              <a:t> </a:t>
            </a:r>
            <a:r>
              <a:rPr lang="en-GB" sz="2400" b="1" dirty="0" err="1">
                <a:latin typeface="+mn-lt"/>
              </a:rPr>
              <a:t>žaliava</a:t>
            </a:r>
            <a:r>
              <a:rPr lang="en-GB" sz="2400" dirty="0">
                <a:latin typeface="+mn-lt"/>
              </a:rPr>
              <a:t>, </a:t>
            </a:r>
            <a:r>
              <a:rPr lang="en-GB" sz="2400" dirty="0" err="1">
                <a:latin typeface="+mn-lt"/>
              </a:rPr>
              <a:t>į</a:t>
            </a:r>
            <a:r>
              <a:rPr lang="en-GB" sz="2400" dirty="0">
                <a:latin typeface="+mn-lt"/>
              </a:rPr>
              <a:t> </a:t>
            </a:r>
            <a:r>
              <a:rPr lang="en-GB" sz="2400" dirty="0" err="1">
                <a:latin typeface="+mn-lt"/>
              </a:rPr>
              <a:t>kurią</a:t>
            </a:r>
            <a:r>
              <a:rPr lang="en-GB" sz="2400" dirty="0">
                <a:latin typeface="+mn-lt"/>
              </a:rPr>
              <a:t> </a:t>
            </a:r>
            <a:r>
              <a:rPr lang="en-GB" sz="2400" dirty="0" err="1">
                <a:latin typeface="+mn-lt"/>
              </a:rPr>
              <a:t>žvelgiama</a:t>
            </a:r>
            <a:r>
              <a:rPr lang="en-GB" sz="2400" dirty="0">
                <a:latin typeface="+mn-lt"/>
              </a:rPr>
              <a:t> </a:t>
            </a:r>
            <a:r>
              <a:rPr lang="en-GB" sz="2400" dirty="0" err="1">
                <a:latin typeface="+mn-lt"/>
              </a:rPr>
              <a:t>tik</a:t>
            </a:r>
            <a:r>
              <a:rPr lang="en-GB" sz="2400" dirty="0">
                <a:latin typeface="+mn-lt"/>
              </a:rPr>
              <a:t> per </a:t>
            </a:r>
            <a:r>
              <a:rPr lang="en-GB" sz="2400" dirty="0" err="1">
                <a:latin typeface="+mn-lt"/>
              </a:rPr>
              <a:t>ekonominę</a:t>
            </a:r>
            <a:r>
              <a:rPr lang="en-GB" sz="2400" dirty="0">
                <a:latin typeface="+mn-lt"/>
              </a:rPr>
              <a:t> </a:t>
            </a:r>
            <a:r>
              <a:rPr lang="en-GB" sz="2400" dirty="0" err="1">
                <a:latin typeface="+mn-lt"/>
              </a:rPr>
              <a:t>prizmę</a:t>
            </a:r>
            <a:r>
              <a:rPr lang="en-GB" sz="2400" dirty="0">
                <a:latin typeface="+mn-lt"/>
              </a:rPr>
              <a:t>. </a:t>
            </a:r>
          </a:p>
          <a:p>
            <a:pPr fontAlgn="auto">
              <a:spcAft>
                <a:spcPts val="0"/>
              </a:spcAft>
              <a:buFontTx/>
              <a:buChar char="-"/>
              <a:defRPr/>
            </a:pPr>
            <a:endParaRPr lang="en-GB" dirty="0">
              <a:latin typeface="+mn-lt"/>
            </a:endParaRPr>
          </a:p>
          <a:p>
            <a:pPr fontAlgn="auto">
              <a:spcAft>
                <a:spcPts val="0"/>
              </a:spcAft>
              <a:buFontTx/>
              <a:buChar char="-"/>
              <a:defRPr/>
            </a:pPr>
            <a:endParaRPr lang="en-GB" dirty="0">
              <a:latin typeface="+mn-lt"/>
            </a:endParaRPr>
          </a:p>
          <a:p>
            <a:pPr fontAlgn="auto">
              <a:spcAft>
                <a:spcPts val="0"/>
              </a:spcAft>
              <a:buFontTx/>
              <a:buChar char="-"/>
              <a:defRPr/>
            </a:pPr>
            <a:endParaRPr lang="en-GB" dirty="0">
              <a:latin typeface="+mn-lt"/>
            </a:endParaRPr>
          </a:p>
          <a:p>
            <a:pPr fontAlgn="auto">
              <a:spcAft>
                <a:spcPts val="0"/>
              </a:spcAft>
              <a:buFontTx/>
              <a:buChar char="-"/>
              <a:defRPr/>
            </a:pPr>
            <a:endParaRPr lang="lt-LT" dirty="0">
              <a:latin typeface="+mn-lt"/>
            </a:endParaRPr>
          </a:p>
          <a:p>
            <a:pPr fontAlgn="auto">
              <a:spcAft>
                <a:spcPts val="0"/>
              </a:spcAft>
              <a:buFontTx/>
              <a:buChar char="-"/>
              <a:defRPr/>
            </a:pPr>
            <a:endParaRPr lang="lt-LT" dirty="0">
              <a:latin typeface="+mn-lt"/>
            </a:endParaRPr>
          </a:p>
          <a:p>
            <a:pPr fontAlgn="auto">
              <a:spcAft>
                <a:spcPts val="0"/>
              </a:spcAft>
              <a:buFontTx/>
              <a:buChar char="-"/>
              <a:defRPr/>
            </a:pPr>
            <a:endParaRPr lang="en-US" dirty="0">
              <a:latin typeface="+mn-lt"/>
            </a:endParaRPr>
          </a:p>
          <a:p>
            <a:pPr fontAlgn="auto">
              <a:spcAft>
                <a:spcPts val="0"/>
              </a:spcAft>
              <a:buFontTx/>
              <a:buChar char="-"/>
              <a:defRPr/>
            </a:pPr>
            <a:endParaRPr lang="en-US" dirty="0">
              <a:latin typeface="+mn-lt"/>
            </a:endParaRPr>
          </a:p>
        </p:txBody>
      </p:sp>
    </p:spTree>
    <p:extLst>
      <p:ext uri="{BB962C8B-B14F-4D97-AF65-F5344CB8AC3E}">
        <p14:creationId xmlns:p14="http://schemas.microsoft.com/office/powerpoint/2010/main" val="13196181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941193"/>
            <a:ext cx="10515600" cy="990727"/>
          </a:xfrm>
        </p:spPr>
        <p:txBody>
          <a:bodyPr/>
          <a:lstStyle/>
          <a:p>
            <a:pPr marL="0" indent="0" algn="ctr">
              <a:buNone/>
            </a:pPr>
            <a:r>
              <a:rPr lang="lt-LT" sz="4400" dirty="0"/>
              <a:t>BIOĮVAIROVĖ</a:t>
            </a:r>
          </a:p>
        </p:txBody>
      </p:sp>
    </p:spTree>
    <p:extLst>
      <p:ext uri="{BB962C8B-B14F-4D97-AF65-F5344CB8AC3E}">
        <p14:creationId xmlns:p14="http://schemas.microsoft.com/office/powerpoint/2010/main" val="19920655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5"/>
          <p:cNvSpPr txBox="1">
            <a:spLocks noChangeArrowheads="1"/>
          </p:cNvSpPr>
          <p:nvPr/>
        </p:nvSpPr>
        <p:spPr bwMode="auto">
          <a:xfrm>
            <a:off x="4839705" y="5578603"/>
            <a:ext cx="406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dirty="0">
                <a:solidFill>
                  <a:schemeClr val="bg1"/>
                </a:solidFill>
              </a:rPr>
              <a:t>Šimonių giria</a:t>
            </a:r>
          </a:p>
        </p:txBody>
      </p:sp>
      <p:sp>
        <p:nvSpPr>
          <p:cNvPr id="24581" name="TextBox 7"/>
          <p:cNvSpPr txBox="1">
            <a:spLocks noChangeArrowheads="1"/>
          </p:cNvSpPr>
          <p:nvPr/>
        </p:nvSpPr>
        <p:spPr bwMode="auto">
          <a:xfrm>
            <a:off x="598473" y="5597816"/>
            <a:ext cx="269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dirty="0">
                <a:solidFill>
                  <a:schemeClr val="bg1"/>
                </a:solidFill>
              </a:rPr>
              <a:t>Labanoras</a:t>
            </a:r>
          </a:p>
        </p:txBody>
      </p:sp>
      <p:sp>
        <p:nvSpPr>
          <p:cNvPr id="24582" name="TextBox 8"/>
          <p:cNvSpPr txBox="1">
            <a:spLocks noChangeArrowheads="1"/>
          </p:cNvSpPr>
          <p:nvPr/>
        </p:nvSpPr>
        <p:spPr bwMode="auto">
          <a:xfrm>
            <a:off x="9193610" y="5597816"/>
            <a:ext cx="210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dirty="0" err="1">
                <a:solidFill>
                  <a:schemeClr val="bg1"/>
                </a:solidFill>
              </a:rPr>
              <a:t>Žalioji</a:t>
            </a:r>
            <a:r>
              <a:rPr lang="en-US" altLang="x-none" b="1" dirty="0">
                <a:solidFill>
                  <a:schemeClr val="bg1"/>
                </a:solidFill>
              </a:rPr>
              <a:t> </a:t>
            </a:r>
            <a:r>
              <a:rPr lang="en-US" altLang="x-none" b="1" dirty="0" err="1" smtClean="0">
                <a:solidFill>
                  <a:schemeClr val="bg1"/>
                </a:solidFill>
              </a:rPr>
              <a:t>gira</a:t>
            </a:r>
            <a:endParaRPr lang="en-US" altLang="x-none" b="1" dirty="0">
              <a:solidFill>
                <a:schemeClr val="bg1"/>
              </a:solidFill>
            </a:endParaRPr>
          </a:p>
        </p:txBody>
      </p:sp>
      <p:sp>
        <p:nvSpPr>
          <p:cNvPr id="2" name="TextBox 1"/>
          <p:cNvSpPr txBox="1"/>
          <p:nvPr/>
        </p:nvSpPr>
        <p:spPr>
          <a:xfrm>
            <a:off x="608806" y="522514"/>
            <a:ext cx="9206998" cy="1828800"/>
          </a:xfrm>
          <a:prstGeom prst="rect">
            <a:avLst/>
          </a:prstGeom>
          <a:noFill/>
        </p:spPr>
        <p:txBody>
          <a:bodyPr wrap="square" rtlCol="0">
            <a:spAutoFit/>
          </a:bodyPr>
          <a:lstStyle/>
          <a:p>
            <a:endParaRPr lang="en-US"/>
          </a:p>
        </p:txBody>
      </p:sp>
      <p:sp>
        <p:nvSpPr>
          <p:cNvPr id="3" name="TextBox 2"/>
          <p:cNvSpPr txBox="1"/>
          <p:nvPr/>
        </p:nvSpPr>
        <p:spPr>
          <a:xfrm>
            <a:off x="266700" y="536609"/>
            <a:ext cx="11756571" cy="2400657"/>
          </a:xfrm>
          <a:prstGeom prst="rect">
            <a:avLst/>
          </a:prstGeom>
          <a:noFill/>
        </p:spPr>
        <p:txBody>
          <a:bodyPr wrap="square" rtlCol="0">
            <a:spAutoFit/>
          </a:bodyPr>
          <a:lstStyle/>
          <a:p>
            <a:pPr algn="ctr"/>
            <a:endParaRPr lang="lt-LT" sz="3600" dirty="0"/>
          </a:p>
          <a:p>
            <a:pPr algn="ctr"/>
            <a:r>
              <a:rPr lang="lt-LT" sz="3200" dirty="0" smtClean="0"/>
              <a:t>EKOLOGINIS MIŠKO APIBRĖŽIMAS:</a:t>
            </a:r>
          </a:p>
          <a:p>
            <a:pPr algn="ctr"/>
            <a:endParaRPr lang="lt-LT" sz="3200" dirty="0" smtClean="0"/>
          </a:p>
          <a:p>
            <a:pPr algn="ctr"/>
            <a:r>
              <a:rPr lang="lt-LT" sz="3200" dirty="0" smtClean="0"/>
              <a:t>“Miškas tai BIOLOGINĖ BENDRUOMENĖ, kurioje dominuoja  medžiai.”</a:t>
            </a:r>
            <a:endParaRPr lang="en-US" altLang="x-none" sz="3200"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46" y="3342418"/>
            <a:ext cx="2548253" cy="31853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356" y="3342418"/>
            <a:ext cx="4394215" cy="3395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161" y="3041314"/>
            <a:ext cx="2768907" cy="3696634"/>
          </a:xfrm>
          <a:prstGeom prst="rect">
            <a:avLst/>
          </a:prstGeom>
        </p:spPr>
      </p:pic>
    </p:spTree>
    <p:extLst>
      <p:ext uri="{BB962C8B-B14F-4D97-AF65-F5344CB8AC3E}">
        <p14:creationId xmlns:p14="http://schemas.microsoft.com/office/powerpoint/2010/main" val="13754068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2441" y="429208"/>
            <a:ext cx="3862873" cy="5579706"/>
          </a:xfrm>
        </p:spPr>
        <p:txBody>
          <a:bodyPr/>
          <a:lstStyle/>
          <a:p>
            <a:r>
              <a:rPr lang="en-US" smtClean="0"/>
              <a:t/>
            </a:r>
            <a:br>
              <a:rPr lang="en-US" smtClean="0"/>
            </a:br>
            <a:r>
              <a:rPr lang="en-US" smtClean="0"/>
              <a:t>BIOĮVAIROVĖ - </a:t>
            </a:r>
            <a:r>
              <a:rPr lang="en-US" err="1" smtClean="0"/>
              <a:t>gyvybės</a:t>
            </a:r>
            <a:r>
              <a:rPr lang="en-US" smtClean="0"/>
              <a:t> </a:t>
            </a:r>
            <a:r>
              <a:rPr lang="en-US" err="1" smtClean="0"/>
              <a:t>formų</a:t>
            </a:r>
            <a:r>
              <a:rPr lang="en-US" smtClean="0"/>
              <a:t>, </a:t>
            </a:r>
            <a:r>
              <a:rPr lang="en-US" err="1" smtClean="0"/>
              <a:t>rūšių</a:t>
            </a:r>
            <a:r>
              <a:rPr lang="en-US" smtClean="0"/>
              <a:t> </a:t>
            </a:r>
            <a:r>
              <a:rPr lang="en-US" err="1" smtClean="0"/>
              <a:t>įvairovės</a:t>
            </a:r>
            <a:r>
              <a:rPr lang="en-US" smtClean="0"/>
              <a:t> </a:t>
            </a:r>
            <a:r>
              <a:rPr lang="en-US" err="1" smtClean="0"/>
              <a:t>visuma</a:t>
            </a:r>
            <a:r>
              <a:rPr lang="en-US" smtClean="0"/>
              <a:t>.</a:t>
            </a:r>
            <a:br>
              <a:rPr lang="en-US" smtClean="0"/>
            </a:b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757" y="417694"/>
            <a:ext cx="6337347" cy="6292081"/>
          </a:xfrm>
        </p:spPr>
      </p:pic>
    </p:spTree>
    <p:extLst>
      <p:ext uri="{BB962C8B-B14F-4D97-AF65-F5344CB8AC3E}">
        <p14:creationId xmlns:p14="http://schemas.microsoft.com/office/powerpoint/2010/main" val="9484810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en-US" dirty="0" err="1" smtClean="0"/>
              <a:t>Kuo</a:t>
            </a:r>
            <a:r>
              <a:rPr lang="en-US" dirty="0" smtClean="0"/>
              <a:t> </a:t>
            </a:r>
            <a:r>
              <a:rPr lang="en-US" dirty="0" err="1" smtClean="0"/>
              <a:t>svarbi</a:t>
            </a:r>
            <a:r>
              <a:rPr lang="en-US" dirty="0" smtClean="0"/>
              <a:t> </a:t>
            </a:r>
            <a:r>
              <a:rPr lang="en-US" dirty="0" err="1" smtClean="0"/>
              <a:t>gyvybės</a:t>
            </a:r>
            <a:r>
              <a:rPr lang="en-US" dirty="0" smtClean="0"/>
              <a:t> </a:t>
            </a:r>
            <a:r>
              <a:rPr lang="en-US" dirty="0" err="1" smtClean="0"/>
              <a:t>įvairovė</a:t>
            </a:r>
            <a:r>
              <a:rPr lang="en-US" dirty="0" smtClean="0"/>
              <a:t> </a:t>
            </a:r>
            <a:r>
              <a:rPr lang="en-US" dirty="0" err="1" smtClean="0"/>
              <a:t>miške</a:t>
            </a:r>
            <a:r>
              <a:rPr lang="en-US" dirty="0" smtClean="0"/>
              <a:t>?</a:t>
            </a:r>
            <a:br>
              <a:rPr lang="en-US" dirty="0" smtClean="0"/>
            </a:br>
            <a:endParaRPr lang="en-US" dirty="0"/>
          </a:p>
        </p:txBody>
      </p:sp>
      <p:sp>
        <p:nvSpPr>
          <p:cNvPr id="3" name="Content Placeholder 2"/>
          <p:cNvSpPr>
            <a:spLocks noGrp="1"/>
          </p:cNvSpPr>
          <p:nvPr>
            <p:ph idx="1"/>
          </p:nvPr>
        </p:nvSpPr>
        <p:spPr>
          <a:xfrm>
            <a:off x="590550" y="1654175"/>
            <a:ext cx="10515600" cy="4351338"/>
          </a:xfrm>
        </p:spPr>
        <p:txBody>
          <a:bodyPr/>
          <a:lstStyle/>
          <a:p>
            <a:pPr marL="514350" indent="-514350">
              <a:buAutoNum type="arabicParenR"/>
            </a:pPr>
            <a:r>
              <a:rPr lang="en-US" sz="2400" b="1" dirty="0" smtClean="0"/>
              <a:t>MIŠKO IMUNITETAS (SVEIKATA) </a:t>
            </a:r>
            <a:r>
              <a:rPr lang="mr-IN" sz="2400" b="1" dirty="0" smtClean="0"/>
              <a:t>–</a:t>
            </a:r>
            <a:r>
              <a:rPr lang="en-US" sz="2400" b="1" dirty="0" smtClean="0"/>
              <a:t> </a:t>
            </a:r>
            <a:r>
              <a:rPr lang="en-US" sz="2400" b="1" dirty="0" err="1" smtClean="0"/>
              <a:t>kuo</a:t>
            </a:r>
            <a:r>
              <a:rPr lang="en-US" sz="2400" b="1" dirty="0" smtClean="0"/>
              <a:t> </a:t>
            </a:r>
            <a:r>
              <a:rPr lang="en-US" sz="2400" b="1" dirty="0" err="1" smtClean="0"/>
              <a:t>didesnė</a:t>
            </a:r>
            <a:r>
              <a:rPr lang="en-US" sz="2400" b="1" dirty="0" smtClean="0"/>
              <a:t> </a:t>
            </a:r>
            <a:r>
              <a:rPr lang="en-US" sz="2400" b="1" dirty="0" err="1" smtClean="0"/>
              <a:t>rūšių</a:t>
            </a:r>
            <a:r>
              <a:rPr lang="en-US" sz="2400" b="1" dirty="0" smtClean="0"/>
              <a:t> </a:t>
            </a:r>
            <a:r>
              <a:rPr lang="en-US" sz="2400" b="1" dirty="0" err="1" smtClean="0"/>
              <a:t>įvairovė</a:t>
            </a:r>
            <a:r>
              <a:rPr lang="en-US" sz="2400" b="1" dirty="0" smtClean="0"/>
              <a:t>, </a:t>
            </a:r>
            <a:r>
              <a:rPr lang="en-US" sz="2400" b="1" dirty="0" err="1" smtClean="0"/>
              <a:t>tuo</a:t>
            </a:r>
            <a:r>
              <a:rPr lang="en-US" sz="2400" b="1" dirty="0" smtClean="0"/>
              <a:t> </a:t>
            </a:r>
            <a:r>
              <a:rPr lang="en-US" sz="2400" b="1" dirty="0" err="1" smtClean="0"/>
              <a:t>atsparesnė</a:t>
            </a:r>
            <a:r>
              <a:rPr lang="en-US" sz="2400" b="1" dirty="0" smtClean="0"/>
              <a:t> </a:t>
            </a:r>
            <a:r>
              <a:rPr lang="en-US" sz="2400" b="1" dirty="0" err="1" smtClean="0"/>
              <a:t>miško</a:t>
            </a:r>
            <a:r>
              <a:rPr lang="en-US" sz="2400" b="1" dirty="0" smtClean="0"/>
              <a:t> </a:t>
            </a:r>
            <a:r>
              <a:rPr lang="en-US" sz="2400" b="1" dirty="0" err="1" smtClean="0"/>
              <a:t>ekosistema</a:t>
            </a:r>
            <a:r>
              <a:rPr lang="en-US" sz="2400" b="1" dirty="0"/>
              <a:t> </a:t>
            </a:r>
            <a:r>
              <a:rPr lang="mr-IN" sz="2400" b="1" dirty="0" smtClean="0"/>
              <a:t>–</a:t>
            </a:r>
            <a:r>
              <a:rPr lang="en-US" sz="2400" b="1" dirty="0" smtClean="0"/>
              <a:t> </a:t>
            </a:r>
            <a:r>
              <a:rPr lang="en-US" sz="2400" b="1" dirty="0" err="1" smtClean="0"/>
              <a:t>gali</a:t>
            </a:r>
            <a:r>
              <a:rPr lang="en-US" sz="2400" b="1" dirty="0"/>
              <a:t> </a:t>
            </a:r>
            <a:r>
              <a:rPr lang="en-US" sz="2400" b="1" dirty="0" err="1" smtClean="0"/>
              <a:t>susitvarkyti</a:t>
            </a:r>
            <a:r>
              <a:rPr lang="en-US" sz="2400" b="1" dirty="0" smtClean="0"/>
              <a:t> </a:t>
            </a:r>
            <a:r>
              <a:rPr lang="en-US" sz="2400" b="1" dirty="0" err="1" smtClean="0"/>
              <a:t>su</a:t>
            </a:r>
            <a:r>
              <a:rPr lang="en-US" sz="2400" b="1" dirty="0" smtClean="0"/>
              <a:t> </a:t>
            </a:r>
            <a:r>
              <a:rPr lang="en-US" sz="2400" b="1" dirty="0" err="1" smtClean="0"/>
              <a:t>didesniais</a:t>
            </a:r>
            <a:r>
              <a:rPr lang="en-US" sz="2400" b="1" dirty="0" smtClean="0"/>
              <a:t> </a:t>
            </a:r>
            <a:r>
              <a:rPr lang="en-US" sz="2400" b="1" dirty="0" err="1" smtClean="0"/>
              <a:t>miesto</a:t>
            </a:r>
            <a:r>
              <a:rPr lang="en-US" sz="2400" b="1" dirty="0" smtClean="0"/>
              <a:t>, </a:t>
            </a:r>
            <a:r>
              <a:rPr lang="en-US" sz="2400" b="1" dirty="0" err="1" smtClean="0"/>
              <a:t>pramonės</a:t>
            </a:r>
            <a:r>
              <a:rPr lang="en-US" sz="2400" b="1" dirty="0" smtClean="0"/>
              <a:t> </a:t>
            </a:r>
            <a:r>
              <a:rPr lang="en-US" sz="2400" b="1" dirty="0" err="1" smtClean="0"/>
              <a:t>taršos</a:t>
            </a:r>
            <a:r>
              <a:rPr lang="en-US" sz="2400" b="1" dirty="0" smtClean="0"/>
              <a:t> </a:t>
            </a:r>
            <a:r>
              <a:rPr lang="en-US" sz="2400" b="1" dirty="0" err="1" smtClean="0"/>
              <a:t>kiekiais</a:t>
            </a:r>
            <a:r>
              <a:rPr lang="en-US" sz="2400" b="1" dirty="0" smtClean="0"/>
              <a:t>, </a:t>
            </a:r>
            <a:r>
              <a:rPr lang="en-US" sz="2400" b="1" dirty="0" err="1" smtClean="0"/>
              <a:t>bei</a:t>
            </a:r>
            <a:r>
              <a:rPr lang="en-US" sz="2400" b="1" dirty="0" smtClean="0"/>
              <a:t> </a:t>
            </a:r>
            <a:r>
              <a:rPr lang="en-US" sz="2400" b="1" dirty="0" err="1" smtClean="0"/>
              <a:t>atlikti</a:t>
            </a:r>
            <a:r>
              <a:rPr lang="en-US" sz="2400" b="1" dirty="0" smtClean="0"/>
              <a:t> </a:t>
            </a:r>
            <a:r>
              <a:rPr lang="en-US" sz="2400" b="1" dirty="0" err="1" smtClean="0"/>
              <a:t>kitas</a:t>
            </a:r>
            <a:r>
              <a:rPr lang="en-US" sz="2400" b="1" dirty="0" smtClean="0"/>
              <a:t> </a:t>
            </a:r>
            <a:r>
              <a:rPr lang="en-US" sz="2400" b="1" dirty="0" err="1" smtClean="0"/>
              <a:t>miško</a:t>
            </a:r>
            <a:r>
              <a:rPr lang="en-US" sz="2400" b="1" dirty="0" smtClean="0"/>
              <a:t> </a:t>
            </a:r>
            <a:r>
              <a:rPr lang="en-US" sz="2400" b="1" dirty="0" err="1" smtClean="0"/>
              <a:t>funkcijas</a:t>
            </a:r>
            <a:r>
              <a:rPr lang="en-US" sz="2400" b="1" dirty="0" smtClean="0"/>
              <a:t>.</a:t>
            </a:r>
          </a:p>
          <a:p>
            <a:pPr marL="514350" indent="-514350">
              <a:buAutoNum type="arabicParenR"/>
            </a:pPr>
            <a:r>
              <a:rPr lang="en-US" sz="2400" b="1" dirty="0" smtClean="0"/>
              <a:t>SAVIREGULIACIJA. </a:t>
            </a:r>
            <a:r>
              <a:rPr lang="en-US" sz="2400" b="1" dirty="0" err="1" smtClean="0"/>
              <a:t>Kuo</a:t>
            </a:r>
            <a:r>
              <a:rPr lang="en-US" sz="2400" b="1" dirty="0" smtClean="0"/>
              <a:t> </a:t>
            </a:r>
            <a:r>
              <a:rPr lang="en-US" sz="2400" b="1" dirty="0" err="1"/>
              <a:t>įvairesnis</a:t>
            </a:r>
            <a:r>
              <a:rPr lang="en-US" sz="2400" b="1" dirty="0"/>
              <a:t> </a:t>
            </a:r>
            <a:r>
              <a:rPr lang="en-US" sz="2400" b="1" dirty="0" err="1"/>
              <a:t>medynas</a:t>
            </a:r>
            <a:r>
              <a:rPr lang="en-US" sz="2400" b="1" dirty="0"/>
              <a:t>, </a:t>
            </a:r>
            <a:r>
              <a:rPr lang="en-US" sz="2400" b="1" dirty="0" err="1"/>
              <a:t>tuo</a:t>
            </a:r>
            <a:r>
              <a:rPr lang="en-US" sz="2400" b="1" dirty="0"/>
              <a:t> </a:t>
            </a:r>
            <a:r>
              <a:rPr lang="en-US" sz="2400" b="1" dirty="0" err="1"/>
              <a:t>mažesnė</a:t>
            </a:r>
            <a:r>
              <a:rPr lang="en-US" sz="2400" b="1" dirty="0"/>
              <a:t> </a:t>
            </a:r>
            <a:r>
              <a:rPr lang="en-US" sz="2400" b="1" dirty="0" err="1"/>
              <a:t>tikimybė</a:t>
            </a:r>
            <a:r>
              <a:rPr lang="en-US" sz="2400" b="1" dirty="0"/>
              <a:t>, </a:t>
            </a:r>
            <a:r>
              <a:rPr lang="en-US" sz="2400" b="1" dirty="0" err="1"/>
              <a:t>kad</a:t>
            </a:r>
            <a:r>
              <a:rPr lang="en-US" sz="2400" b="1" dirty="0"/>
              <a:t> </a:t>
            </a:r>
            <a:r>
              <a:rPr lang="en-US" sz="2400" b="1" dirty="0" err="1"/>
              <a:t>jis</a:t>
            </a:r>
            <a:r>
              <a:rPr lang="en-US" sz="2400" b="1" dirty="0"/>
              <a:t> bus </a:t>
            </a:r>
            <a:r>
              <a:rPr lang="en-US" sz="2400" b="1" dirty="0" err="1"/>
              <a:t>užpultas</a:t>
            </a:r>
            <a:r>
              <a:rPr lang="en-US" sz="2400" b="1" dirty="0"/>
              <a:t> </a:t>
            </a:r>
            <a:r>
              <a:rPr lang="en-US" sz="2400" b="1" dirty="0" err="1"/>
              <a:t>kenkėjų</a:t>
            </a:r>
            <a:r>
              <a:rPr lang="en-US" sz="2400" b="1" dirty="0"/>
              <a:t>.</a:t>
            </a:r>
            <a:r>
              <a:rPr lang="en-US" sz="2400" dirty="0"/>
              <a:t> </a:t>
            </a:r>
            <a:r>
              <a:rPr lang="en-US" sz="2400" dirty="0" err="1"/>
              <a:t>Taip</a:t>
            </a:r>
            <a:r>
              <a:rPr lang="en-US" sz="2400" dirty="0"/>
              <a:t> </a:t>
            </a:r>
            <a:r>
              <a:rPr lang="en-US" sz="2400" dirty="0" err="1"/>
              <a:t>yra</a:t>
            </a:r>
            <a:r>
              <a:rPr lang="en-US" sz="2400" dirty="0"/>
              <a:t> </a:t>
            </a:r>
            <a:r>
              <a:rPr lang="en-US" sz="2400" dirty="0" err="1"/>
              <a:t>dėl</a:t>
            </a:r>
            <a:r>
              <a:rPr lang="en-US" sz="2400" dirty="0"/>
              <a:t> to, </a:t>
            </a:r>
            <a:r>
              <a:rPr lang="en-US" sz="2400" dirty="0" err="1"/>
              <a:t>kad</a:t>
            </a:r>
            <a:r>
              <a:rPr lang="en-US" sz="2400" dirty="0"/>
              <a:t> </a:t>
            </a:r>
            <a:r>
              <a:rPr lang="en-US" sz="2400" dirty="0" err="1"/>
              <a:t>įvairiarūšiame</a:t>
            </a:r>
            <a:r>
              <a:rPr lang="en-US" sz="2400" dirty="0"/>
              <a:t> </a:t>
            </a:r>
            <a:r>
              <a:rPr lang="en-US" sz="2400" dirty="0" err="1"/>
              <a:t>medyne</a:t>
            </a:r>
            <a:r>
              <a:rPr lang="en-US" sz="2400" dirty="0"/>
              <a:t> </a:t>
            </a:r>
            <a:r>
              <a:rPr lang="en-US" sz="2400" dirty="0" err="1"/>
              <a:t>yra</a:t>
            </a:r>
            <a:r>
              <a:rPr lang="en-US" sz="2400" dirty="0"/>
              <a:t> </a:t>
            </a:r>
            <a:r>
              <a:rPr lang="en-US" sz="2400" dirty="0" err="1"/>
              <a:t>didesnė</a:t>
            </a:r>
            <a:r>
              <a:rPr lang="en-US" sz="2400" dirty="0"/>
              <a:t> </a:t>
            </a:r>
            <a:r>
              <a:rPr lang="en-US" sz="2400" dirty="0" err="1"/>
              <a:t>biologinė</a:t>
            </a:r>
            <a:r>
              <a:rPr lang="en-US" sz="2400" dirty="0"/>
              <a:t> </a:t>
            </a:r>
            <a:r>
              <a:rPr lang="en-US" sz="2400" dirty="0" err="1"/>
              <a:t>įvairovė</a:t>
            </a:r>
            <a:r>
              <a:rPr lang="en-US" sz="2400" dirty="0"/>
              <a:t> </a:t>
            </a:r>
            <a:r>
              <a:rPr lang="en-US" sz="2400" dirty="0" err="1"/>
              <a:t>ir</a:t>
            </a:r>
            <a:r>
              <a:rPr lang="en-US" sz="2400" dirty="0"/>
              <a:t> kai </a:t>
            </a:r>
            <a:r>
              <a:rPr lang="en-US" sz="2400" dirty="0" err="1"/>
              <a:t>kurios</a:t>
            </a:r>
            <a:r>
              <a:rPr lang="en-US" sz="2400" dirty="0"/>
              <a:t> </a:t>
            </a:r>
            <a:r>
              <a:rPr lang="en-US" sz="2400" dirty="0" err="1"/>
              <a:t>rūšys</a:t>
            </a:r>
            <a:r>
              <a:rPr lang="en-US" sz="2400" dirty="0"/>
              <a:t> </a:t>
            </a:r>
            <a:r>
              <a:rPr lang="en-US" sz="2400" dirty="0" err="1"/>
              <a:t>maitinasi</a:t>
            </a:r>
            <a:r>
              <a:rPr lang="en-US" sz="2400" dirty="0"/>
              <a:t> </a:t>
            </a:r>
            <a:r>
              <a:rPr lang="en-US" sz="2400" dirty="0" err="1"/>
              <a:t>kenkėjais</a:t>
            </a:r>
            <a:r>
              <a:rPr lang="en-US" sz="2400" dirty="0"/>
              <a:t>, </a:t>
            </a:r>
            <a:r>
              <a:rPr lang="en-US" sz="2400" dirty="0" err="1"/>
              <a:t>taip</a:t>
            </a:r>
            <a:r>
              <a:rPr lang="en-US" sz="2400" dirty="0"/>
              <a:t> </a:t>
            </a:r>
            <a:r>
              <a:rPr lang="en-US" sz="2400" dirty="0" err="1"/>
              <a:t>atlikdamos</a:t>
            </a:r>
            <a:r>
              <a:rPr lang="en-US" sz="2400" dirty="0"/>
              <a:t> </a:t>
            </a:r>
            <a:r>
              <a:rPr lang="en-US" sz="2400" dirty="0" err="1"/>
              <a:t>biologinės</a:t>
            </a:r>
            <a:r>
              <a:rPr lang="en-US" sz="2400" dirty="0"/>
              <a:t> </a:t>
            </a:r>
            <a:r>
              <a:rPr lang="en-US" sz="2400" dirty="0" err="1"/>
              <a:t>kenkėjų</a:t>
            </a:r>
            <a:r>
              <a:rPr lang="en-US" sz="2400" dirty="0"/>
              <a:t> </a:t>
            </a:r>
            <a:r>
              <a:rPr lang="en-US" sz="2400" dirty="0" err="1"/>
              <a:t>kontrolės</a:t>
            </a:r>
            <a:r>
              <a:rPr lang="en-US" sz="2400" dirty="0"/>
              <a:t> </a:t>
            </a:r>
            <a:r>
              <a:rPr lang="en-US" sz="2400" dirty="0" err="1"/>
              <a:t>funkciją</a:t>
            </a:r>
            <a:r>
              <a:rPr lang="en-US" sz="2400" dirty="0" smtClean="0"/>
              <a:t>.</a:t>
            </a:r>
          </a:p>
          <a:p>
            <a:pPr marL="514350" indent="-514350">
              <a:buAutoNum type="arabicParenR"/>
            </a:pPr>
            <a:r>
              <a:rPr lang="en-US" sz="2400" b="1" dirty="0" smtClean="0"/>
              <a:t>UNIKALUMAS.</a:t>
            </a:r>
            <a:r>
              <a:rPr lang="en-US" sz="2400" dirty="0" smtClean="0"/>
              <a:t> </a:t>
            </a:r>
            <a:r>
              <a:rPr lang="en-US" sz="2400" dirty="0" err="1" smtClean="0"/>
              <a:t>Ūkiniai</a:t>
            </a:r>
            <a:r>
              <a:rPr lang="en-US" sz="2400" dirty="0" smtClean="0"/>
              <a:t> </a:t>
            </a:r>
            <a:r>
              <a:rPr lang="en-US" sz="2400" dirty="0" err="1"/>
              <a:t>miškai</a:t>
            </a:r>
            <a:r>
              <a:rPr lang="en-US" sz="2400" dirty="0"/>
              <a:t> </a:t>
            </a:r>
            <a:r>
              <a:rPr lang="en-US" sz="2400" dirty="0" err="1"/>
              <a:t>dėl</a:t>
            </a:r>
            <a:r>
              <a:rPr lang="en-US" sz="2400" dirty="0"/>
              <a:t> </a:t>
            </a:r>
            <a:r>
              <a:rPr lang="en-US" sz="2400" dirty="0" err="1"/>
              <a:t>nuolatinio</a:t>
            </a:r>
            <a:r>
              <a:rPr lang="en-US" sz="2400" dirty="0"/>
              <a:t> </a:t>
            </a:r>
            <a:r>
              <a:rPr lang="en-US" sz="2400" dirty="0" err="1"/>
              <a:t>naudojimo</a:t>
            </a:r>
            <a:r>
              <a:rPr lang="en-US" sz="2400" dirty="0"/>
              <a:t> </a:t>
            </a:r>
            <a:r>
              <a:rPr lang="en-US" sz="2400" dirty="0" err="1"/>
              <a:t>ir</a:t>
            </a:r>
            <a:r>
              <a:rPr lang="en-US" sz="2400" dirty="0"/>
              <a:t> </a:t>
            </a:r>
            <a:r>
              <a:rPr lang="en-US" sz="2400" dirty="0" err="1"/>
              <a:t>priežiūros</a:t>
            </a:r>
            <a:r>
              <a:rPr lang="en-US" sz="2400" dirty="0"/>
              <a:t> </a:t>
            </a:r>
            <a:r>
              <a:rPr lang="en-US" sz="2400" dirty="0" err="1"/>
              <a:t>yra</a:t>
            </a:r>
            <a:r>
              <a:rPr lang="en-US" sz="2400" dirty="0"/>
              <a:t> </a:t>
            </a:r>
            <a:r>
              <a:rPr lang="en-US" sz="2400" dirty="0" err="1"/>
              <a:t>monotoniški</a:t>
            </a:r>
            <a:r>
              <a:rPr lang="en-US" sz="2400" dirty="0"/>
              <a:t> </a:t>
            </a:r>
            <a:r>
              <a:rPr lang="en-US" sz="2400" dirty="0" err="1"/>
              <a:t>ir</a:t>
            </a:r>
            <a:r>
              <a:rPr lang="en-US" sz="2400" dirty="0"/>
              <a:t> </a:t>
            </a:r>
            <a:r>
              <a:rPr lang="en-US" sz="2400" dirty="0" err="1"/>
              <a:t>vienodi</a:t>
            </a:r>
            <a:r>
              <a:rPr lang="en-US" sz="2400" dirty="0"/>
              <a:t>, o </a:t>
            </a:r>
            <a:r>
              <a:rPr lang="en-US" sz="2400" dirty="0" err="1"/>
              <a:t>sengirės</a:t>
            </a:r>
            <a:r>
              <a:rPr lang="en-US" sz="2400" dirty="0"/>
              <a:t> </a:t>
            </a:r>
            <a:r>
              <a:rPr lang="en-US" sz="2400" dirty="0" err="1"/>
              <a:t>yra</a:t>
            </a:r>
            <a:r>
              <a:rPr lang="en-US" sz="2400" dirty="0"/>
              <a:t> </a:t>
            </a:r>
            <a:r>
              <a:rPr lang="en-US" sz="2400" dirty="0" err="1"/>
              <a:t>unikalios</a:t>
            </a:r>
            <a:r>
              <a:rPr lang="en-US" sz="2400" dirty="0"/>
              <a:t> </a:t>
            </a:r>
            <a:r>
              <a:rPr lang="en-US" sz="2400" dirty="0" err="1"/>
              <a:t>dėl</a:t>
            </a:r>
            <a:r>
              <a:rPr lang="en-US" sz="2400" dirty="0"/>
              <a:t> </a:t>
            </a:r>
            <a:r>
              <a:rPr lang="en-US" sz="2400" dirty="0" err="1"/>
              <a:t>kelių</a:t>
            </a:r>
            <a:r>
              <a:rPr lang="en-US" sz="2400" dirty="0"/>
              <a:t> </a:t>
            </a:r>
            <a:r>
              <a:rPr lang="en-US" sz="2400" dirty="0" err="1"/>
              <a:t>aspektų</a:t>
            </a:r>
            <a:r>
              <a:rPr lang="en-US" sz="2400" dirty="0"/>
              <a:t>. </a:t>
            </a:r>
            <a:r>
              <a:rPr lang="en-US" sz="2400" dirty="0" err="1"/>
              <a:t>Sengirės</a:t>
            </a:r>
            <a:r>
              <a:rPr lang="en-US" sz="2400" dirty="0"/>
              <a:t> </a:t>
            </a:r>
            <a:r>
              <a:rPr lang="en-US" sz="2400" dirty="0" err="1"/>
              <a:t>dažnai</a:t>
            </a:r>
            <a:r>
              <a:rPr lang="en-US" sz="2400" dirty="0"/>
              <a:t> </a:t>
            </a:r>
            <a:r>
              <a:rPr lang="en-US" sz="2400" dirty="0" err="1"/>
              <a:t>yra</a:t>
            </a:r>
            <a:r>
              <a:rPr lang="en-US" sz="2400" dirty="0"/>
              <a:t> </a:t>
            </a:r>
            <a:r>
              <a:rPr lang="en-US" sz="2400" dirty="0" err="1"/>
              <a:t>kadaise</a:t>
            </a:r>
            <a:r>
              <a:rPr lang="en-US" sz="2400" dirty="0"/>
              <a:t> </a:t>
            </a:r>
            <a:r>
              <a:rPr lang="en-US" sz="2400" dirty="0" err="1"/>
              <a:t>buvusių</a:t>
            </a:r>
            <a:r>
              <a:rPr lang="en-US" sz="2400" dirty="0"/>
              <a:t> </a:t>
            </a:r>
            <a:r>
              <a:rPr lang="en-US" sz="2400" dirty="0" err="1"/>
              <a:t>didelių</a:t>
            </a:r>
            <a:r>
              <a:rPr lang="en-US" sz="2400" dirty="0"/>
              <a:t> </a:t>
            </a:r>
            <a:r>
              <a:rPr lang="en-US" sz="2400" dirty="0" err="1"/>
              <a:t>miškų</a:t>
            </a:r>
            <a:r>
              <a:rPr lang="en-US" sz="2400" dirty="0"/>
              <a:t> </a:t>
            </a:r>
            <a:r>
              <a:rPr lang="en-US" sz="2400" dirty="0" err="1"/>
              <a:t>reliktai</a:t>
            </a:r>
            <a:r>
              <a:rPr lang="en-US" sz="2400" dirty="0"/>
              <a:t>, </a:t>
            </a:r>
            <a:r>
              <a:rPr lang="en-US" sz="2400" dirty="0" err="1"/>
              <a:t>pasižymi</a:t>
            </a:r>
            <a:r>
              <a:rPr lang="en-US" sz="2400" dirty="0"/>
              <a:t> </a:t>
            </a:r>
            <a:r>
              <a:rPr lang="en-US" sz="2400" dirty="0" err="1"/>
              <a:t>nevienodu</a:t>
            </a:r>
            <a:r>
              <a:rPr lang="en-US" sz="2400" dirty="0"/>
              <a:t> </a:t>
            </a:r>
            <a:r>
              <a:rPr lang="en-US" sz="2400" dirty="0" err="1"/>
              <a:t>tankumu</a:t>
            </a:r>
            <a:r>
              <a:rPr lang="en-US" sz="2400" dirty="0"/>
              <a:t> </a:t>
            </a:r>
            <a:r>
              <a:rPr lang="en-US" sz="2400" dirty="0" err="1"/>
              <a:t>ir</a:t>
            </a:r>
            <a:r>
              <a:rPr lang="en-US" sz="2400" dirty="0"/>
              <a:t> </a:t>
            </a:r>
            <a:r>
              <a:rPr lang="en-US" sz="2400" dirty="0" err="1"/>
              <a:t>mikrosąlygų</a:t>
            </a:r>
            <a:r>
              <a:rPr lang="en-US" sz="2400" dirty="0"/>
              <a:t> </a:t>
            </a:r>
            <a:r>
              <a:rPr lang="en-US" sz="2400" dirty="0" err="1"/>
              <a:t>įvairove</a:t>
            </a:r>
            <a:r>
              <a:rPr lang="en-US" sz="2400" dirty="0"/>
              <a:t>. Net </a:t>
            </a:r>
            <a:r>
              <a:rPr lang="en-US" sz="2400" dirty="0" err="1"/>
              <a:t>ir</a:t>
            </a:r>
            <a:r>
              <a:rPr lang="en-US" sz="2400" dirty="0"/>
              <a:t> </a:t>
            </a:r>
            <a:r>
              <a:rPr lang="en-US" sz="2400" dirty="0" err="1"/>
              <a:t>dideli</a:t>
            </a:r>
            <a:r>
              <a:rPr lang="en-US" sz="2400" dirty="0"/>
              <a:t> </a:t>
            </a:r>
            <a:r>
              <a:rPr lang="en-US" sz="2400" dirty="0" err="1"/>
              <a:t>masyvai</a:t>
            </a:r>
            <a:r>
              <a:rPr lang="en-US" sz="2400" dirty="0"/>
              <a:t> </a:t>
            </a:r>
            <a:r>
              <a:rPr lang="en-US" sz="2400" dirty="0" err="1"/>
              <a:t>yra</a:t>
            </a:r>
            <a:r>
              <a:rPr lang="en-US" sz="2400" dirty="0"/>
              <a:t> </a:t>
            </a:r>
            <a:r>
              <a:rPr lang="en-US" sz="2400" dirty="0" err="1"/>
              <a:t>mozaikiški</a:t>
            </a:r>
            <a:r>
              <a:rPr lang="en-US" sz="2400" dirty="0"/>
              <a:t>, o tai </a:t>
            </a:r>
            <a:r>
              <a:rPr lang="en-US" sz="2400" dirty="0" err="1"/>
              <a:t>lemia</a:t>
            </a:r>
            <a:r>
              <a:rPr lang="en-US" sz="2400" dirty="0"/>
              <a:t> </a:t>
            </a:r>
            <a:r>
              <a:rPr lang="en-US" sz="2400" b="1" dirty="0" err="1"/>
              <a:t>didelę</a:t>
            </a:r>
            <a:r>
              <a:rPr lang="en-US" sz="2400" b="1" dirty="0"/>
              <a:t> </a:t>
            </a:r>
            <a:r>
              <a:rPr lang="en-US" sz="2400" b="1" dirty="0" err="1"/>
              <a:t>organizmų</a:t>
            </a:r>
            <a:r>
              <a:rPr lang="en-US" sz="2400" b="1" dirty="0"/>
              <a:t> </a:t>
            </a:r>
            <a:r>
              <a:rPr lang="en-US" sz="2400" b="1" dirty="0" err="1"/>
              <a:t>įvairovę</a:t>
            </a:r>
            <a:r>
              <a:rPr lang="en-US" sz="2400" b="1" dirty="0"/>
              <a:t> </a:t>
            </a:r>
            <a:r>
              <a:rPr lang="en-US" sz="2400" dirty="0" err="1"/>
              <a:t>medynuose</a:t>
            </a:r>
            <a:r>
              <a:rPr lang="en-US" sz="2400" dirty="0" smtClean="0"/>
              <a:t>.</a:t>
            </a:r>
            <a:br>
              <a:rPr lang="en-US" sz="2400" dirty="0" smtClean="0"/>
            </a:br>
            <a:r>
              <a:rPr lang="en-US" sz="2400" dirty="0" smtClean="0"/>
              <a:t/>
            </a:r>
            <a:br>
              <a:rPr lang="en-US" sz="2400" dirty="0" smtClean="0"/>
            </a:br>
            <a:r>
              <a:rPr lang="en-US" dirty="0" smtClean="0"/>
              <a:t/>
            </a:r>
            <a:br>
              <a:rPr lang="en-US" dirty="0" smtClean="0"/>
            </a:br>
            <a:r>
              <a:rPr lang="en-US" dirty="0" smtClean="0"/>
              <a:t/>
            </a:r>
            <a:br>
              <a:rPr lang="en-US" dirty="0" smtClean="0"/>
            </a:br>
            <a:endParaRPr lang="en-US" b="1" dirty="0"/>
          </a:p>
          <a:p>
            <a:endParaRPr lang="en-US" b="1" dirty="0" smtClean="0"/>
          </a:p>
          <a:p>
            <a:endParaRPr lang="en-US" b="1" dirty="0"/>
          </a:p>
          <a:p>
            <a:r>
              <a:rPr lang="en-US" dirty="0" smtClean="0">
                <a:hlinkClick r:id="rId2"/>
              </a:rPr>
              <a:t>/</a:t>
            </a:r>
            <a:endParaRPr lang="en-US" dirty="0"/>
          </a:p>
        </p:txBody>
      </p:sp>
    </p:spTree>
    <p:extLst>
      <p:ext uri="{BB962C8B-B14F-4D97-AF65-F5344CB8AC3E}">
        <p14:creationId xmlns:p14="http://schemas.microsoft.com/office/powerpoint/2010/main" val="3498284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5"/>
          <p:cNvSpPr txBox="1">
            <a:spLocks noChangeArrowheads="1"/>
          </p:cNvSpPr>
          <p:nvPr/>
        </p:nvSpPr>
        <p:spPr bwMode="auto">
          <a:xfrm>
            <a:off x="4839705" y="5578603"/>
            <a:ext cx="406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dirty="0" err="1">
                <a:solidFill>
                  <a:schemeClr val="bg1"/>
                </a:solidFill>
              </a:rPr>
              <a:t>Šimonių</a:t>
            </a:r>
            <a:r>
              <a:rPr lang="en-US" altLang="x-none" b="1">
                <a:solidFill>
                  <a:schemeClr val="bg1"/>
                </a:solidFill>
              </a:rPr>
              <a:t> giria</a:t>
            </a:r>
          </a:p>
        </p:txBody>
      </p:sp>
      <p:sp>
        <p:nvSpPr>
          <p:cNvPr id="24581" name="TextBox 7"/>
          <p:cNvSpPr txBox="1">
            <a:spLocks noChangeArrowheads="1"/>
          </p:cNvSpPr>
          <p:nvPr/>
        </p:nvSpPr>
        <p:spPr bwMode="auto">
          <a:xfrm>
            <a:off x="598473" y="5597816"/>
            <a:ext cx="269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Labanoras</a:t>
            </a:r>
          </a:p>
        </p:txBody>
      </p:sp>
      <p:sp>
        <p:nvSpPr>
          <p:cNvPr id="24582" name="TextBox 8"/>
          <p:cNvSpPr txBox="1">
            <a:spLocks noChangeArrowheads="1"/>
          </p:cNvSpPr>
          <p:nvPr/>
        </p:nvSpPr>
        <p:spPr bwMode="auto">
          <a:xfrm>
            <a:off x="9193610" y="5597816"/>
            <a:ext cx="210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Žalioji giria</a:t>
            </a:r>
          </a:p>
        </p:txBody>
      </p:sp>
      <p:sp>
        <p:nvSpPr>
          <p:cNvPr id="2" name="TextBox 1"/>
          <p:cNvSpPr txBox="1"/>
          <p:nvPr/>
        </p:nvSpPr>
        <p:spPr>
          <a:xfrm>
            <a:off x="608806" y="522514"/>
            <a:ext cx="9206998" cy="1828800"/>
          </a:xfrm>
          <a:prstGeom prst="rect">
            <a:avLst/>
          </a:prstGeom>
          <a:noFill/>
        </p:spPr>
        <p:txBody>
          <a:bodyPr wrap="square" rtlCol="0">
            <a:spAutoFit/>
          </a:bodyPr>
          <a:lstStyle/>
          <a:p>
            <a:endParaRPr lang="en-US"/>
          </a:p>
        </p:txBody>
      </p:sp>
      <p:sp>
        <p:nvSpPr>
          <p:cNvPr id="3" name="TextBox 2"/>
          <p:cNvSpPr txBox="1"/>
          <p:nvPr/>
        </p:nvSpPr>
        <p:spPr>
          <a:xfrm>
            <a:off x="205273" y="1612436"/>
            <a:ext cx="11756571" cy="3693319"/>
          </a:xfrm>
          <a:prstGeom prst="rect">
            <a:avLst/>
          </a:prstGeom>
          <a:noFill/>
        </p:spPr>
        <p:txBody>
          <a:bodyPr wrap="square" rtlCol="0">
            <a:spAutoFit/>
          </a:bodyPr>
          <a:lstStyle/>
          <a:p>
            <a:pPr algn="ctr"/>
            <a:r>
              <a:rPr lang="lt-LT" altLang="x-none" sz="3600" dirty="0" smtClean="0"/>
              <a:t>NEGYVI MEDŽIAI </a:t>
            </a:r>
          </a:p>
          <a:p>
            <a:pPr algn="ctr"/>
            <a:endParaRPr lang="lt-LT" sz="3600" dirty="0"/>
          </a:p>
          <a:p>
            <a:pPr algn="ctr"/>
            <a:r>
              <a:rPr lang="lt-LT" sz="3600" dirty="0" err="1" smtClean="0"/>
              <a:t>K</a:t>
            </a:r>
            <a:r>
              <a:rPr lang="en-US" sz="3600" dirty="0" err="1" smtClean="0"/>
              <a:t>odėl</a:t>
            </a:r>
            <a:r>
              <a:rPr lang="en-US" sz="3600" dirty="0" smtClean="0"/>
              <a:t> </a:t>
            </a:r>
            <a:r>
              <a:rPr lang="en-US" sz="3600" dirty="0" err="1"/>
              <a:t>miškui</a:t>
            </a:r>
            <a:r>
              <a:rPr lang="en-US" sz="3600" dirty="0"/>
              <a:t> </a:t>
            </a:r>
            <a:r>
              <a:rPr lang="en-US" sz="3600" dirty="0" err="1"/>
              <a:t>reikia</a:t>
            </a:r>
            <a:r>
              <a:rPr lang="en-US" sz="3600" dirty="0"/>
              <a:t> </a:t>
            </a:r>
            <a:r>
              <a:rPr lang="en-US" sz="3600" dirty="0" err="1"/>
              <a:t>negyvų</a:t>
            </a:r>
            <a:r>
              <a:rPr lang="en-US" sz="3600" dirty="0"/>
              <a:t> </a:t>
            </a:r>
            <a:r>
              <a:rPr lang="en-US" sz="3600" dirty="0" err="1" smtClean="0"/>
              <a:t>medžių</a:t>
            </a:r>
            <a:r>
              <a:rPr lang="en-US" sz="3600" dirty="0" smtClean="0"/>
              <a:t> </a:t>
            </a:r>
            <a:r>
              <a:rPr lang="en-US" sz="3600" dirty="0" err="1"/>
              <a:t>arba</a:t>
            </a:r>
            <a:r>
              <a:rPr lang="en-US" sz="3600" dirty="0"/>
              <a:t> </a:t>
            </a:r>
            <a:endParaRPr lang="en-US" sz="3600" dirty="0" smtClean="0"/>
          </a:p>
          <a:p>
            <a:pPr algn="ctr"/>
            <a:r>
              <a:rPr lang="en-US" sz="3600" dirty="0" err="1" smtClean="0"/>
              <a:t>kas</a:t>
            </a:r>
            <a:r>
              <a:rPr lang="en-US" sz="3600" dirty="0" smtClean="0"/>
              <a:t> </a:t>
            </a:r>
            <a:r>
              <a:rPr lang="en-US" sz="3600" dirty="0" err="1"/>
              <a:t>mišką</a:t>
            </a:r>
            <a:r>
              <a:rPr lang="en-US" sz="3600" dirty="0"/>
              <a:t> </a:t>
            </a:r>
            <a:r>
              <a:rPr lang="en-US" sz="3600" dirty="0" err="1"/>
              <a:t>paverčia</a:t>
            </a:r>
            <a:r>
              <a:rPr lang="en-US" sz="3600" dirty="0"/>
              <a:t> </a:t>
            </a:r>
            <a:r>
              <a:rPr lang="en-US" sz="3600" dirty="0" smtClean="0"/>
              <a:t>GIRIA?</a:t>
            </a:r>
            <a:br>
              <a:rPr lang="en-US" sz="3600" dirty="0" smtClean="0"/>
            </a:br>
            <a:r>
              <a:rPr lang="en-US" sz="3600" dirty="0" smtClean="0"/>
              <a:t/>
            </a:r>
            <a:br>
              <a:rPr lang="en-US" sz="3600" dirty="0" smtClean="0"/>
            </a:br>
            <a:endParaRPr lang="en-US" altLang="x-none" sz="3600" dirty="0" smtClean="0"/>
          </a:p>
          <a:p>
            <a:endParaRPr lang="en-US" dirty="0"/>
          </a:p>
        </p:txBody>
      </p:sp>
    </p:spTree>
    <p:extLst>
      <p:ext uri="{BB962C8B-B14F-4D97-AF65-F5344CB8AC3E}">
        <p14:creationId xmlns:p14="http://schemas.microsoft.com/office/powerpoint/2010/main" val="1903866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34" y="2699723"/>
            <a:ext cx="11495314" cy="1325563"/>
          </a:xfrm>
        </p:spPr>
        <p:txBody>
          <a:bodyPr/>
          <a:lstStyle/>
          <a:p>
            <a:pPr algn="ctr"/>
            <a:r>
              <a:rPr lang="en-US" b="1" dirty="0" smtClean="0"/>
              <a:t>MIŠKAS, URĖDIJŲ PASKIRTIS IR MEDIENOS KAINA</a:t>
            </a:r>
            <a:endParaRPr lang="en-US" b="1" dirty="0"/>
          </a:p>
        </p:txBody>
      </p:sp>
    </p:spTree>
    <p:extLst>
      <p:ext uri="{BB962C8B-B14F-4D97-AF65-F5344CB8AC3E}">
        <p14:creationId xmlns:p14="http://schemas.microsoft.com/office/powerpoint/2010/main" val="18785702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850" y="314325"/>
            <a:ext cx="8248650" cy="6186488"/>
          </a:xfrm>
        </p:spPr>
      </p:pic>
    </p:spTree>
    <p:extLst>
      <p:ext uri="{BB962C8B-B14F-4D97-AF65-F5344CB8AC3E}">
        <p14:creationId xmlns:p14="http://schemas.microsoft.com/office/powerpoint/2010/main" val="7703284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71450"/>
            <a:ext cx="11925300" cy="7181850"/>
          </a:xfrm>
        </p:spPr>
        <p:txBody>
          <a:bodyPr/>
          <a:lstStyle/>
          <a:p>
            <a:pPr marL="0" indent="0">
              <a:buNone/>
            </a:pPr>
            <a:r>
              <a:rPr lang="en-US" b="1" dirty="0" err="1"/>
              <a:t>Negyva</a:t>
            </a:r>
            <a:r>
              <a:rPr lang="en-US" b="1" dirty="0"/>
              <a:t> </a:t>
            </a:r>
            <a:r>
              <a:rPr lang="en-US" b="1" dirty="0" err="1"/>
              <a:t>mediena</a:t>
            </a:r>
            <a:r>
              <a:rPr lang="en-US" b="1" dirty="0"/>
              <a:t> – </a:t>
            </a:r>
            <a:r>
              <a:rPr lang="en-US" b="1" dirty="0" err="1"/>
              <a:t>sveiko</a:t>
            </a:r>
            <a:r>
              <a:rPr lang="en-US" b="1" dirty="0"/>
              <a:t> </a:t>
            </a:r>
            <a:r>
              <a:rPr lang="en-US" b="1" dirty="0" err="1"/>
              <a:t>miško</a:t>
            </a:r>
            <a:r>
              <a:rPr lang="en-US" b="1" dirty="0"/>
              <a:t> </a:t>
            </a:r>
            <a:r>
              <a:rPr lang="en-US" b="1" dirty="0" err="1"/>
              <a:t>požymis</a:t>
            </a:r>
            <a:r>
              <a:rPr lang="en-US" b="1" dirty="0"/>
              <a:t>. </a:t>
            </a:r>
            <a:r>
              <a:rPr lang="en-US" b="1" dirty="0" err="1"/>
              <a:t>Negyvos</a:t>
            </a:r>
            <a:r>
              <a:rPr lang="en-US" b="1" dirty="0"/>
              <a:t> </a:t>
            </a:r>
            <a:r>
              <a:rPr lang="en-US" b="1" dirty="0" err="1"/>
              <a:t>medienos</a:t>
            </a:r>
            <a:r>
              <a:rPr lang="en-US" b="1" dirty="0"/>
              <a:t> </a:t>
            </a:r>
            <a:r>
              <a:rPr lang="en-US" b="1" dirty="0" err="1"/>
              <a:t>turi</a:t>
            </a:r>
            <a:r>
              <a:rPr lang="en-US" b="1" dirty="0"/>
              <a:t> </a:t>
            </a:r>
            <a:r>
              <a:rPr lang="en-US" b="1" dirty="0" err="1"/>
              <a:t>būti</a:t>
            </a:r>
            <a:r>
              <a:rPr lang="en-US" b="1" dirty="0"/>
              <a:t> </a:t>
            </a:r>
            <a:r>
              <a:rPr lang="en-US" b="1" dirty="0" err="1" smtClean="0"/>
              <a:t>daugiau</a:t>
            </a:r>
            <a:r>
              <a:rPr lang="en-US" b="1" dirty="0" smtClean="0"/>
              <a:t>.</a:t>
            </a:r>
            <a:endParaRPr lang="en-US" b="1" dirty="0"/>
          </a:p>
          <a:p>
            <a:pPr marL="0" indent="0">
              <a:buNone/>
            </a:pPr>
            <a:r>
              <a:rPr lang="en-US" b="1" dirty="0" err="1"/>
              <a:t>Negyva</a:t>
            </a:r>
            <a:r>
              <a:rPr lang="en-US" b="1" dirty="0"/>
              <a:t> </a:t>
            </a:r>
            <a:r>
              <a:rPr lang="en-US" b="1" dirty="0" err="1"/>
              <a:t>mediena</a:t>
            </a:r>
            <a:r>
              <a:rPr lang="en-US" b="1" dirty="0"/>
              <a:t> – </a:t>
            </a:r>
            <a:r>
              <a:rPr lang="en-US" b="1" dirty="0" err="1"/>
              <a:t>tūkstančių</a:t>
            </a:r>
            <a:r>
              <a:rPr lang="en-US" b="1" dirty="0"/>
              <a:t> </a:t>
            </a:r>
            <a:r>
              <a:rPr lang="en-US" b="1" dirty="0" err="1"/>
              <a:t>įvairių</a:t>
            </a:r>
            <a:r>
              <a:rPr lang="en-US" b="1" dirty="0"/>
              <a:t> </a:t>
            </a:r>
            <a:r>
              <a:rPr lang="en-US" b="1" dirty="0" err="1"/>
              <a:t>organizmų</a:t>
            </a:r>
            <a:r>
              <a:rPr lang="en-US" b="1" dirty="0"/>
              <a:t> </a:t>
            </a:r>
            <a:r>
              <a:rPr lang="en-US" b="1" dirty="0" err="1"/>
              <a:t>gyvenamoji</a:t>
            </a:r>
            <a:r>
              <a:rPr lang="en-US" b="1" dirty="0"/>
              <a:t> </a:t>
            </a:r>
            <a:r>
              <a:rPr lang="en-US" b="1" dirty="0" err="1"/>
              <a:t>aplinka</a:t>
            </a:r>
            <a:r>
              <a:rPr lang="en-US" b="1" dirty="0"/>
              <a:t>, </a:t>
            </a:r>
            <a:r>
              <a:rPr lang="en-US" b="1" dirty="0" err="1"/>
              <a:t>maistas</a:t>
            </a:r>
            <a:r>
              <a:rPr lang="en-US" b="1" dirty="0"/>
              <a:t> </a:t>
            </a:r>
            <a:r>
              <a:rPr lang="en-US" b="1" dirty="0" err="1"/>
              <a:t>ar</a:t>
            </a:r>
            <a:r>
              <a:rPr lang="en-US" b="1" dirty="0"/>
              <a:t> </a:t>
            </a:r>
            <a:r>
              <a:rPr lang="en-US" b="1" dirty="0" err="1"/>
              <a:t>laikina</a:t>
            </a:r>
            <a:r>
              <a:rPr lang="en-US" b="1" dirty="0"/>
              <a:t> </a:t>
            </a:r>
            <a:r>
              <a:rPr lang="en-US" b="1" dirty="0" err="1" smtClean="0"/>
              <a:t>slėptuvė</a:t>
            </a:r>
            <a:r>
              <a:rPr lang="en-US" dirty="0" smtClean="0"/>
              <a:t>.</a:t>
            </a:r>
            <a:endParaRPr lang="en-US" dirty="0"/>
          </a:p>
          <a:p>
            <a:pPr marL="0" indent="0">
              <a:buNone/>
            </a:pPr>
            <a:r>
              <a:rPr lang="en-US" b="1" dirty="0" err="1" smtClean="0"/>
              <a:t>Apie</a:t>
            </a:r>
            <a:r>
              <a:rPr lang="en-US" b="1" dirty="0" smtClean="0"/>
              <a:t> </a:t>
            </a:r>
            <a:r>
              <a:rPr lang="en-US" b="1" dirty="0" err="1"/>
              <a:t>trečdalis</a:t>
            </a:r>
            <a:r>
              <a:rPr lang="en-US" b="1" dirty="0"/>
              <a:t> </a:t>
            </a:r>
            <a:r>
              <a:rPr lang="en-US" b="1" dirty="0" err="1"/>
              <a:t>miško</a:t>
            </a:r>
            <a:r>
              <a:rPr lang="en-US" b="1" dirty="0"/>
              <a:t> </a:t>
            </a:r>
            <a:r>
              <a:rPr lang="en-US" b="1" dirty="0" err="1"/>
              <a:t>rūšių</a:t>
            </a:r>
            <a:r>
              <a:rPr lang="en-US" b="1" dirty="0"/>
              <a:t> </a:t>
            </a:r>
            <a:r>
              <a:rPr lang="en-US" b="1" dirty="0" err="1"/>
              <a:t>yra</a:t>
            </a:r>
            <a:r>
              <a:rPr lang="en-US" b="1" dirty="0"/>
              <a:t> </a:t>
            </a:r>
            <a:r>
              <a:rPr lang="en-US" b="1" dirty="0" err="1"/>
              <a:t>susijusios</a:t>
            </a:r>
            <a:r>
              <a:rPr lang="en-US" b="1" dirty="0"/>
              <a:t> </a:t>
            </a:r>
            <a:r>
              <a:rPr lang="en-US" b="1" dirty="0" err="1"/>
              <a:t>su</a:t>
            </a:r>
            <a:r>
              <a:rPr lang="en-US" b="1" dirty="0"/>
              <a:t> </a:t>
            </a:r>
            <a:r>
              <a:rPr lang="en-US" b="1" dirty="0" err="1"/>
              <a:t>negyva</a:t>
            </a:r>
            <a:r>
              <a:rPr lang="en-US" b="1" dirty="0"/>
              <a:t> </a:t>
            </a:r>
            <a:r>
              <a:rPr lang="en-US" b="1" dirty="0" err="1"/>
              <a:t>mediena</a:t>
            </a:r>
            <a:r>
              <a:rPr lang="en-US" dirty="0"/>
              <a:t>. </a:t>
            </a:r>
            <a:r>
              <a:rPr lang="en-US" dirty="0" err="1"/>
              <a:t>Mūsų</a:t>
            </a:r>
            <a:r>
              <a:rPr lang="en-US" dirty="0"/>
              <a:t> </a:t>
            </a:r>
            <a:r>
              <a:rPr lang="en-US" dirty="0" err="1"/>
              <a:t>klimato</a:t>
            </a:r>
            <a:r>
              <a:rPr lang="en-US" dirty="0"/>
              <a:t> </a:t>
            </a:r>
            <a:r>
              <a:rPr lang="en-US" dirty="0" err="1"/>
              <a:t>juostoje</a:t>
            </a:r>
            <a:r>
              <a:rPr lang="en-US" dirty="0"/>
              <a:t> </a:t>
            </a:r>
            <a:r>
              <a:rPr lang="en-US" dirty="0" err="1"/>
              <a:t>nuo</a:t>
            </a:r>
            <a:r>
              <a:rPr lang="en-US" dirty="0"/>
              <a:t> </a:t>
            </a:r>
            <a:r>
              <a:rPr lang="en-US" dirty="0" err="1"/>
              <a:t>negyvos</a:t>
            </a:r>
            <a:r>
              <a:rPr lang="en-US" dirty="0"/>
              <a:t> </a:t>
            </a:r>
            <a:r>
              <a:rPr lang="en-US" dirty="0" err="1"/>
              <a:t>medienos</a:t>
            </a:r>
            <a:r>
              <a:rPr lang="en-US" dirty="0"/>
              <a:t> </a:t>
            </a:r>
            <a:r>
              <a:rPr lang="en-US" dirty="0" err="1"/>
              <a:t>yra</a:t>
            </a:r>
            <a:r>
              <a:rPr lang="en-US" dirty="0"/>
              <a:t> </a:t>
            </a:r>
            <a:r>
              <a:rPr lang="en-US" dirty="0">
                <a:hlinkClick r:id="rId2"/>
              </a:rPr>
              <a:t>priklausomi </a:t>
            </a:r>
            <a:r>
              <a:rPr lang="en-US" dirty="0"/>
              <a:t>net 5000 – 7000 </a:t>
            </a:r>
            <a:r>
              <a:rPr lang="en-US" dirty="0" err="1"/>
              <a:t>gyvūnų</a:t>
            </a:r>
            <a:r>
              <a:rPr lang="en-US" dirty="0"/>
              <a:t>, </a:t>
            </a:r>
            <a:r>
              <a:rPr lang="en-US" dirty="0" err="1"/>
              <a:t>augalų</a:t>
            </a:r>
            <a:r>
              <a:rPr lang="en-US" dirty="0"/>
              <a:t> </a:t>
            </a:r>
            <a:r>
              <a:rPr lang="en-US" dirty="0" err="1"/>
              <a:t>ir</a:t>
            </a:r>
            <a:r>
              <a:rPr lang="en-US" dirty="0"/>
              <a:t> </a:t>
            </a:r>
            <a:r>
              <a:rPr lang="en-US" dirty="0" err="1"/>
              <a:t>grybų</a:t>
            </a:r>
            <a:r>
              <a:rPr lang="en-US" dirty="0"/>
              <a:t> </a:t>
            </a:r>
            <a:r>
              <a:rPr lang="en-US" dirty="0" err="1"/>
              <a:t>rūšių</a:t>
            </a:r>
            <a:r>
              <a:rPr lang="en-US" dirty="0"/>
              <a:t> </a:t>
            </a:r>
            <a:r>
              <a:rPr lang="en-US" dirty="0" smtClean="0"/>
              <a:t/>
            </a:r>
            <a:br>
              <a:rPr lang="en-US" dirty="0" smtClean="0"/>
            </a:br>
            <a:r>
              <a:rPr lang="en-US" dirty="0" smtClean="0"/>
              <a:t/>
            </a:r>
            <a:br>
              <a:rPr lang="en-US" dirty="0" smtClean="0"/>
            </a:br>
            <a:r>
              <a:rPr lang="en-US" b="1" dirty="0" err="1" smtClean="0"/>
              <a:t>Nuolatinis</a:t>
            </a:r>
            <a:r>
              <a:rPr lang="en-US" b="1" dirty="0" smtClean="0"/>
              <a:t> </a:t>
            </a:r>
            <a:r>
              <a:rPr lang="en-US" b="1" dirty="0" err="1"/>
              <a:t>negyvos</a:t>
            </a:r>
            <a:r>
              <a:rPr lang="en-US" b="1" dirty="0"/>
              <a:t> </a:t>
            </a:r>
            <a:r>
              <a:rPr lang="en-US" b="1" dirty="0" err="1"/>
              <a:t>medienos</a:t>
            </a:r>
            <a:r>
              <a:rPr lang="en-US" b="1" dirty="0"/>
              <a:t> </a:t>
            </a:r>
            <a:r>
              <a:rPr lang="en-US" b="1" dirty="0" err="1"/>
              <a:t>šalinimas</a:t>
            </a:r>
            <a:r>
              <a:rPr lang="en-US" b="1" dirty="0"/>
              <a:t> </a:t>
            </a:r>
            <a:r>
              <a:rPr lang="en-US" b="1" dirty="0" err="1"/>
              <a:t>kelia</a:t>
            </a:r>
            <a:r>
              <a:rPr lang="en-US" b="1" dirty="0"/>
              <a:t> </a:t>
            </a:r>
            <a:r>
              <a:rPr lang="en-US" b="1" dirty="0" err="1"/>
              <a:t>grėsmę</a:t>
            </a:r>
            <a:r>
              <a:rPr lang="en-US" b="1" dirty="0"/>
              <a:t> </a:t>
            </a:r>
            <a:r>
              <a:rPr lang="en-US" dirty="0" err="1"/>
              <a:t>šimtų</a:t>
            </a:r>
            <a:r>
              <a:rPr lang="en-US" dirty="0"/>
              <a:t> </a:t>
            </a:r>
            <a:r>
              <a:rPr lang="en-US" dirty="0" err="1"/>
              <a:t>miško</a:t>
            </a:r>
            <a:r>
              <a:rPr lang="en-US" dirty="0"/>
              <a:t> </a:t>
            </a:r>
            <a:r>
              <a:rPr lang="en-US" dirty="0" err="1"/>
              <a:t>organizmų</a:t>
            </a:r>
            <a:r>
              <a:rPr lang="en-US" dirty="0"/>
              <a:t> </a:t>
            </a:r>
            <a:r>
              <a:rPr lang="en-US" dirty="0" err="1"/>
              <a:t>rūšių</a:t>
            </a:r>
            <a:r>
              <a:rPr lang="en-US" dirty="0"/>
              <a:t> </a:t>
            </a:r>
            <a:r>
              <a:rPr lang="en-US" dirty="0" err="1"/>
              <a:t>išlikimui</a:t>
            </a:r>
            <a:r>
              <a:rPr lang="en-US" dirty="0"/>
              <a:t>, o </a:t>
            </a:r>
            <a:r>
              <a:rPr lang="en-US" dirty="0" err="1"/>
              <a:t>tuo</a:t>
            </a:r>
            <a:r>
              <a:rPr lang="en-US" dirty="0"/>
              <a:t> </a:t>
            </a:r>
            <a:r>
              <a:rPr lang="en-US" dirty="0" err="1"/>
              <a:t>pačiu</a:t>
            </a:r>
            <a:r>
              <a:rPr lang="en-US" dirty="0"/>
              <a:t> </a:t>
            </a:r>
            <a:r>
              <a:rPr lang="en-US" dirty="0" err="1"/>
              <a:t>yra</a:t>
            </a:r>
            <a:r>
              <a:rPr lang="en-US" dirty="0"/>
              <a:t> </a:t>
            </a:r>
            <a:r>
              <a:rPr lang="en-US" dirty="0" err="1"/>
              <a:t>kenksmingas</a:t>
            </a:r>
            <a:r>
              <a:rPr lang="en-US" dirty="0"/>
              <a:t> </a:t>
            </a:r>
            <a:r>
              <a:rPr lang="en-US" dirty="0" err="1"/>
              <a:t>miškams</a:t>
            </a:r>
            <a:r>
              <a:rPr lang="en-US" dirty="0" smtClean="0"/>
              <a:t>.</a:t>
            </a:r>
            <a:br>
              <a:rPr lang="en-US" dirty="0" smtClean="0"/>
            </a:br>
            <a:r>
              <a:rPr lang="en-US" dirty="0" smtClean="0"/>
              <a:t/>
            </a:r>
            <a:br>
              <a:rPr lang="en-US" dirty="0" smtClean="0"/>
            </a:br>
            <a:r>
              <a:rPr lang="en-US" dirty="0" err="1" smtClean="0"/>
              <a:t>Moksliniais</a:t>
            </a:r>
            <a:r>
              <a:rPr lang="en-US" dirty="0" smtClean="0"/>
              <a:t> </a:t>
            </a:r>
            <a:r>
              <a:rPr lang="en-US" dirty="0" err="1"/>
              <a:t>tyrimais</a:t>
            </a:r>
            <a:r>
              <a:rPr lang="en-US" dirty="0"/>
              <a:t> </a:t>
            </a:r>
            <a:r>
              <a:rPr lang="en-US" dirty="0" err="1"/>
              <a:t>nustatyta</a:t>
            </a:r>
            <a:r>
              <a:rPr lang="en-US" dirty="0"/>
              <a:t>, </a:t>
            </a:r>
            <a:r>
              <a:rPr lang="en-US" dirty="0" err="1"/>
              <a:t>kad</a:t>
            </a:r>
            <a:r>
              <a:rPr lang="en-US" dirty="0"/>
              <a:t> </a:t>
            </a:r>
            <a:r>
              <a:rPr lang="en-US" dirty="0" err="1"/>
              <a:t>kiekviename</a:t>
            </a:r>
            <a:r>
              <a:rPr lang="en-US" dirty="0"/>
              <a:t> </a:t>
            </a:r>
            <a:r>
              <a:rPr lang="en-US" b="1" dirty="0" err="1"/>
              <a:t>sengirių</a:t>
            </a:r>
            <a:r>
              <a:rPr lang="en-US" b="1" dirty="0"/>
              <a:t> </a:t>
            </a:r>
            <a:r>
              <a:rPr lang="en-US" b="1" dirty="0" err="1"/>
              <a:t>hektare</a:t>
            </a:r>
            <a:r>
              <a:rPr lang="en-US" b="1" dirty="0"/>
              <a:t> </a:t>
            </a:r>
            <a:r>
              <a:rPr lang="en-US" b="1" dirty="0" err="1"/>
              <a:t>vidutiniškai</a:t>
            </a:r>
            <a:r>
              <a:rPr lang="en-US" b="1" dirty="0"/>
              <a:t> </a:t>
            </a:r>
            <a:r>
              <a:rPr lang="en-US" b="1" dirty="0" err="1"/>
              <a:t>yra</a:t>
            </a:r>
            <a:r>
              <a:rPr lang="en-US" b="1" dirty="0"/>
              <a:t> 100-150 m3 </a:t>
            </a:r>
            <a:r>
              <a:rPr lang="en-US" b="1" dirty="0" err="1"/>
              <a:t>negyvos</a:t>
            </a:r>
            <a:r>
              <a:rPr lang="en-US" b="1" dirty="0"/>
              <a:t> </a:t>
            </a:r>
            <a:r>
              <a:rPr lang="en-US" b="1" dirty="0" err="1"/>
              <a:t>medienos</a:t>
            </a:r>
            <a:r>
              <a:rPr lang="en-US" b="1" dirty="0"/>
              <a:t>.</a:t>
            </a:r>
            <a:r>
              <a:rPr lang="en-US" dirty="0"/>
              <a:t> </a:t>
            </a:r>
            <a:r>
              <a:rPr lang="en-US" dirty="0" err="1" smtClean="0"/>
              <a:t>Lietuvos</a:t>
            </a:r>
            <a:r>
              <a:rPr lang="en-US" dirty="0" smtClean="0"/>
              <a:t> </a:t>
            </a:r>
            <a:r>
              <a:rPr lang="en-US" dirty="0" err="1"/>
              <a:t>miškuose</a:t>
            </a:r>
            <a:r>
              <a:rPr lang="en-US" dirty="0"/>
              <a:t> </a:t>
            </a:r>
            <a:r>
              <a:rPr lang="en-US" dirty="0" err="1"/>
              <a:t>kiekviename</a:t>
            </a:r>
            <a:r>
              <a:rPr lang="en-US" dirty="0"/>
              <a:t> </a:t>
            </a:r>
            <a:r>
              <a:rPr lang="en-US" dirty="0" err="1"/>
              <a:t>hektare</a:t>
            </a:r>
            <a:r>
              <a:rPr lang="en-US" dirty="0"/>
              <a:t> </a:t>
            </a:r>
            <a:r>
              <a:rPr lang="en-US" dirty="0" err="1"/>
              <a:t>yra</a:t>
            </a:r>
            <a:r>
              <a:rPr lang="en-US" dirty="0"/>
              <a:t> </a:t>
            </a:r>
            <a:r>
              <a:rPr lang="en-US" dirty="0" err="1"/>
              <a:t>vidutiniškai</a:t>
            </a:r>
            <a:r>
              <a:rPr lang="en-US" dirty="0"/>
              <a:t> 6,4 m3 </a:t>
            </a:r>
            <a:r>
              <a:rPr lang="en-US" dirty="0" err="1"/>
              <a:t>nudžiuvusių</a:t>
            </a:r>
            <a:r>
              <a:rPr lang="en-US" dirty="0"/>
              <a:t> </a:t>
            </a:r>
            <a:r>
              <a:rPr lang="en-US" dirty="0" err="1" smtClean="0"/>
              <a:t>medžių</a:t>
            </a:r>
            <a:r>
              <a:rPr lang="en-US" dirty="0" smtClean="0"/>
              <a:t>.</a:t>
            </a:r>
            <a:br>
              <a:rPr lang="en-US" dirty="0" smtClean="0"/>
            </a:br>
            <a:r>
              <a:rPr lang="en-US" dirty="0" smtClean="0"/>
              <a:t/>
            </a:r>
            <a:br>
              <a:rPr lang="en-US" dirty="0" smtClean="0"/>
            </a:br>
            <a:r>
              <a:rPr lang="en-US" b="1" dirty="0" smtClean="0"/>
              <a:t>Tai </a:t>
            </a:r>
            <a:r>
              <a:rPr lang="en-US" b="1" dirty="0" err="1"/>
              <a:t>mažiau</a:t>
            </a:r>
            <a:r>
              <a:rPr lang="en-US" b="1" dirty="0"/>
              <a:t> </a:t>
            </a:r>
            <a:r>
              <a:rPr lang="en-US" b="1" dirty="0" err="1"/>
              <a:t>nei</a:t>
            </a:r>
            <a:r>
              <a:rPr lang="en-US" b="1" dirty="0"/>
              <a:t> 10 % </a:t>
            </a:r>
            <a:r>
              <a:rPr lang="en-US" b="1" dirty="0" err="1"/>
              <a:t>sengirėms</a:t>
            </a:r>
            <a:r>
              <a:rPr lang="en-US" b="1" dirty="0"/>
              <a:t> </a:t>
            </a:r>
            <a:r>
              <a:rPr lang="en-US" b="1" dirty="0" err="1"/>
              <a:t>būdingo</a:t>
            </a:r>
            <a:r>
              <a:rPr lang="en-US" b="1" dirty="0"/>
              <a:t> </a:t>
            </a:r>
            <a:r>
              <a:rPr lang="en-US" b="1" dirty="0" err="1"/>
              <a:t>kiekio</a:t>
            </a:r>
            <a:r>
              <a:rPr lang="en-US" b="1" dirty="0"/>
              <a:t>.</a:t>
            </a:r>
            <a:r>
              <a:rPr lang="en-US" dirty="0"/>
              <a:t> </a:t>
            </a:r>
            <a:r>
              <a:rPr lang="en-US" b="1" dirty="0" err="1"/>
              <a:t>Ypač</a:t>
            </a:r>
            <a:r>
              <a:rPr lang="en-US" b="1" dirty="0"/>
              <a:t> </a:t>
            </a:r>
            <a:r>
              <a:rPr lang="en-US" b="1" dirty="0" err="1"/>
              <a:t>mažai</a:t>
            </a:r>
            <a:r>
              <a:rPr lang="en-US" b="1" dirty="0"/>
              <a:t> </a:t>
            </a:r>
            <a:r>
              <a:rPr lang="en-US" b="1" dirty="0" err="1"/>
              <a:t>didelio</a:t>
            </a:r>
            <a:r>
              <a:rPr lang="en-US" b="1" dirty="0"/>
              <a:t> </a:t>
            </a:r>
            <a:r>
              <a:rPr lang="en-US" b="1" dirty="0" err="1"/>
              <a:t>skersmens</a:t>
            </a:r>
            <a:r>
              <a:rPr lang="en-US" b="1" dirty="0"/>
              <a:t> </a:t>
            </a:r>
            <a:r>
              <a:rPr lang="en-US" b="1" dirty="0" err="1"/>
              <a:t>negyvos</a:t>
            </a:r>
            <a:r>
              <a:rPr lang="en-US" b="1" dirty="0"/>
              <a:t> </a:t>
            </a:r>
            <a:r>
              <a:rPr lang="en-US" b="1" dirty="0" err="1"/>
              <a:t>medienos</a:t>
            </a:r>
            <a:r>
              <a:rPr lang="en-US" dirty="0"/>
              <a:t>. </a:t>
            </a:r>
          </a:p>
        </p:txBody>
      </p:sp>
    </p:spTree>
    <p:extLst>
      <p:ext uri="{BB962C8B-B14F-4D97-AF65-F5344CB8AC3E}">
        <p14:creationId xmlns:p14="http://schemas.microsoft.com/office/powerpoint/2010/main" val="18785997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1050" y="352214"/>
            <a:ext cx="10991850" cy="6167650"/>
          </a:xfrm>
          <a:prstGeom prst="rect">
            <a:avLst/>
          </a:prstGeom>
        </p:spPr>
      </p:pic>
    </p:spTree>
    <p:extLst>
      <p:ext uri="{BB962C8B-B14F-4D97-AF65-F5344CB8AC3E}">
        <p14:creationId xmlns:p14="http://schemas.microsoft.com/office/powerpoint/2010/main" val="13211847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155575"/>
            <a:ext cx="10515600" cy="1325563"/>
          </a:xfrm>
        </p:spPr>
        <p:txBody>
          <a:bodyPr/>
          <a:lstStyle/>
          <a:p>
            <a:r>
              <a:rPr lang="en-US" dirty="0" smtClean="0"/>
              <a:t>NEGYVA MEDIENA:</a:t>
            </a:r>
            <a:endParaRPr lang="en-US" dirty="0"/>
          </a:p>
        </p:txBody>
      </p:sp>
      <p:sp>
        <p:nvSpPr>
          <p:cNvPr id="3" name="Content Placeholder 2"/>
          <p:cNvSpPr>
            <a:spLocks noGrp="1"/>
          </p:cNvSpPr>
          <p:nvPr>
            <p:ph idx="1"/>
          </p:nvPr>
        </p:nvSpPr>
        <p:spPr>
          <a:xfrm>
            <a:off x="209550" y="1100138"/>
            <a:ext cx="12363450" cy="4486275"/>
          </a:xfrm>
        </p:spPr>
        <p:txBody>
          <a:bodyPr/>
          <a:lstStyle/>
          <a:p>
            <a:pPr marL="0" indent="0">
              <a:buNone/>
            </a:pPr>
            <a:r>
              <a:rPr lang="en-US" sz="2400" b="1" dirty="0" err="1" smtClean="0"/>
              <a:t>Yra</a:t>
            </a:r>
            <a:r>
              <a:rPr lang="en-US" sz="2400" b="1" dirty="0" smtClean="0"/>
              <a:t> </a:t>
            </a:r>
            <a:r>
              <a:rPr lang="en-US" sz="2400" b="1" dirty="0" err="1"/>
              <a:t>gyvenamoji</a:t>
            </a:r>
            <a:r>
              <a:rPr lang="en-US" sz="2400" b="1" dirty="0"/>
              <a:t> </a:t>
            </a:r>
            <a:r>
              <a:rPr lang="en-US" sz="2400" b="1" dirty="0" err="1"/>
              <a:t>vieta</a:t>
            </a:r>
            <a:r>
              <a:rPr lang="en-US" sz="2400" b="1" dirty="0"/>
              <a:t>.</a:t>
            </a:r>
            <a:r>
              <a:rPr lang="en-US" sz="2400" dirty="0"/>
              <a:t> </a:t>
            </a:r>
            <a:r>
              <a:rPr lang="en-US" sz="2400" dirty="0" err="1"/>
              <a:t>Uoksuose</a:t>
            </a:r>
            <a:r>
              <a:rPr lang="en-US" sz="2400" dirty="0"/>
              <a:t> </a:t>
            </a:r>
            <a:r>
              <a:rPr lang="en-US" sz="2400" dirty="0" err="1"/>
              <a:t>ir</a:t>
            </a:r>
            <a:r>
              <a:rPr lang="en-US" sz="2400" dirty="0"/>
              <a:t> </a:t>
            </a:r>
            <a:r>
              <a:rPr lang="en-US" sz="2400" dirty="0" err="1"/>
              <a:t>drevėse</a:t>
            </a:r>
            <a:r>
              <a:rPr lang="en-US" sz="2400" dirty="0"/>
              <a:t> </a:t>
            </a:r>
            <a:r>
              <a:rPr lang="en-US" sz="2400" dirty="0" err="1"/>
              <a:t>dažniausiai</a:t>
            </a:r>
            <a:r>
              <a:rPr lang="en-US" sz="2400" dirty="0"/>
              <a:t> </a:t>
            </a:r>
            <a:r>
              <a:rPr lang="en-US" sz="2400" dirty="0" err="1"/>
              <a:t>peri</a:t>
            </a:r>
            <a:r>
              <a:rPr lang="en-US" sz="2400" dirty="0"/>
              <a:t> </a:t>
            </a:r>
            <a:r>
              <a:rPr lang="en-US" sz="2400" dirty="0" err="1"/>
              <a:t>geniniai</a:t>
            </a:r>
            <a:r>
              <a:rPr lang="en-US" sz="2400" dirty="0"/>
              <a:t> </a:t>
            </a:r>
            <a:r>
              <a:rPr lang="en-US" sz="2400" dirty="0" err="1"/>
              <a:t>paukščiai</a:t>
            </a:r>
            <a:r>
              <a:rPr lang="en-US" sz="2400" dirty="0"/>
              <a:t>, </a:t>
            </a:r>
            <a:r>
              <a:rPr lang="en-US" sz="2400" dirty="0" err="1"/>
              <a:t>pelėdos</a:t>
            </a:r>
            <a:r>
              <a:rPr lang="en-US" sz="2400" dirty="0"/>
              <a:t>, </a:t>
            </a:r>
            <a:r>
              <a:rPr lang="en-US" sz="2400" dirty="0" err="1"/>
              <a:t>šikšnosparniai</a:t>
            </a:r>
            <a:r>
              <a:rPr lang="en-US" sz="2400" dirty="0"/>
              <a:t>. </a:t>
            </a:r>
            <a:r>
              <a:rPr lang="en-US" sz="2400" dirty="0" err="1"/>
              <a:t>Didžiulius</a:t>
            </a:r>
            <a:r>
              <a:rPr lang="en-US" sz="2400" dirty="0"/>
              <a:t> </a:t>
            </a:r>
            <a:r>
              <a:rPr lang="en-US" sz="2400" dirty="0" err="1"/>
              <a:t>senus</a:t>
            </a:r>
            <a:r>
              <a:rPr lang="en-US" sz="2400" dirty="0"/>
              <a:t> </a:t>
            </a:r>
            <a:r>
              <a:rPr lang="en-US" sz="2400" dirty="0" err="1"/>
              <a:t>medžius</a:t>
            </a:r>
            <a:r>
              <a:rPr lang="en-US" sz="2400" dirty="0"/>
              <a:t> </a:t>
            </a:r>
            <a:r>
              <a:rPr lang="en-US" sz="2400" dirty="0" err="1"/>
              <a:t>lizdams</a:t>
            </a:r>
            <a:r>
              <a:rPr lang="en-US" sz="2400" dirty="0"/>
              <a:t> </a:t>
            </a:r>
            <a:r>
              <a:rPr lang="en-US" sz="2400" dirty="0" err="1"/>
              <a:t>naudoja</a:t>
            </a:r>
            <a:r>
              <a:rPr lang="en-US" sz="2400" dirty="0"/>
              <a:t> kai </a:t>
            </a:r>
            <a:r>
              <a:rPr lang="en-US" sz="2400" dirty="0" err="1"/>
              <a:t>kurie</a:t>
            </a:r>
            <a:r>
              <a:rPr lang="en-US" sz="2400" dirty="0"/>
              <a:t> </a:t>
            </a:r>
            <a:r>
              <a:rPr lang="en-US" sz="2400" dirty="0" err="1"/>
              <a:t>plėšrieji</a:t>
            </a:r>
            <a:r>
              <a:rPr lang="en-US" sz="2400" dirty="0"/>
              <a:t> </a:t>
            </a:r>
            <a:r>
              <a:rPr lang="en-US" sz="2400" dirty="0" err="1"/>
              <a:t>paukščiai</a:t>
            </a:r>
            <a:r>
              <a:rPr lang="en-US" sz="2400" dirty="0"/>
              <a:t>, </a:t>
            </a:r>
            <a:r>
              <a:rPr lang="en-US" sz="2400" dirty="0" err="1"/>
              <a:t>po</a:t>
            </a:r>
            <a:r>
              <a:rPr lang="en-US" sz="2400" dirty="0"/>
              <a:t> </a:t>
            </a:r>
            <a:r>
              <a:rPr lang="en-US" sz="2400" dirty="0" err="1"/>
              <a:t>išvartomis</a:t>
            </a:r>
            <a:r>
              <a:rPr lang="en-US" sz="2400" dirty="0"/>
              <a:t> </a:t>
            </a:r>
            <a:r>
              <a:rPr lang="en-US" sz="2400" dirty="0" err="1"/>
              <a:t>ar</a:t>
            </a:r>
            <a:r>
              <a:rPr lang="en-US" sz="2400" dirty="0"/>
              <a:t> </a:t>
            </a:r>
            <a:r>
              <a:rPr lang="en-US" sz="2400" dirty="0" err="1"/>
              <a:t>po</a:t>
            </a:r>
            <a:r>
              <a:rPr lang="en-US" sz="2400" dirty="0"/>
              <a:t> </a:t>
            </a:r>
            <a:r>
              <a:rPr lang="en-US" sz="2400" dirty="0" err="1"/>
              <a:t>žuvusių</a:t>
            </a:r>
            <a:r>
              <a:rPr lang="en-US" sz="2400" dirty="0"/>
              <a:t> </a:t>
            </a:r>
            <a:r>
              <a:rPr lang="en-US" sz="2400" dirty="0" err="1"/>
              <a:t>medžių</a:t>
            </a:r>
            <a:r>
              <a:rPr lang="en-US" sz="2400" dirty="0"/>
              <a:t> </a:t>
            </a:r>
            <a:r>
              <a:rPr lang="en-US" sz="2400" dirty="0" err="1"/>
              <a:t>šaknimis</a:t>
            </a:r>
            <a:r>
              <a:rPr lang="en-US" sz="2400" b="1" dirty="0"/>
              <a:t> </a:t>
            </a:r>
            <a:r>
              <a:rPr lang="en-US" sz="2400" b="1" dirty="0" err="1"/>
              <a:t>vaikus</a:t>
            </a:r>
            <a:r>
              <a:rPr lang="en-US" sz="2400" b="1" dirty="0"/>
              <a:t> </a:t>
            </a:r>
            <a:r>
              <a:rPr lang="en-US" sz="2400" b="1" dirty="0" err="1"/>
              <a:t>veda</a:t>
            </a:r>
            <a:r>
              <a:rPr lang="en-US" sz="2400" b="1" dirty="0"/>
              <a:t> </a:t>
            </a:r>
            <a:r>
              <a:rPr lang="en-US" sz="2400" b="1" dirty="0" err="1"/>
              <a:t>vilkai</a:t>
            </a:r>
            <a:r>
              <a:rPr lang="en-US" sz="2400" b="1" dirty="0"/>
              <a:t> </a:t>
            </a:r>
            <a:r>
              <a:rPr lang="en-US" sz="2400" b="1" dirty="0" err="1"/>
              <a:t>ir</a:t>
            </a:r>
            <a:r>
              <a:rPr lang="en-US" sz="2400" b="1" dirty="0"/>
              <a:t> </a:t>
            </a:r>
            <a:r>
              <a:rPr lang="en-US" sz="2400" b="1" dirty="0" err="1"/>
              <a:t>lūšys</a:t>
            </a:r>
            <a:r>
              <a:rPr lang="en-US" sz="2400" b="1" dirty="0"/>
              <a:t>.</a:t>
            </a:r>
            <a:r>
              <a:rPr lang="en-US" sz="2400" dirty="0" smtClean="0"/>
              <a:t/>
            </a:r>
            <a:br>
              <a:rPr lang="en-US" sz="2400" dirty="0" smtClean="0"/>
            </a:br>
            <a:r>
              <a:rPr lang="en-US" sz="2400" dirty="0" smtClean="0"/>
              <a:t/>
            </a:r>
            <a:br>
              <a:rPr lang="en-US" sz="2400" dirty="0" smtClean="0"/>
            </a:br>
            <a:r>
              <a:rPr lang="en-US" sz="2400" b="1" dirty="0" err="1"/>
              <a:t>Yra</a:t>
            </a:r>
            <a:r>
              <a:rPr lang="en-US" sz="2400" b="1" dirty="0"/>
              <a:t> </a:t>
            </a:r>
            <a:r>
              <a:rPr lang="en-US" sz="2400" b="1" dirty="0" err="1"/>
              <a:t>maisto</a:t>
            </a:r>
            <a:r>
              <a:rPr lang="en-US" sz="2400" b="1" dirty="0"/>
              <a:t> </a:t>
            </a:r>
            <a:r>
              <a:rPr lang="en-US" sz="2400" b="1" dirty="0" err="1"/>
              <a:t>šaltinis</a:t>
            </a:r>
            <a:r>
              <a:rPr lang="en-US" sz="2400" b="1" dirty="0"/>
              <a:t>.</a:t>
            </a:r>
            <a:r>
              <a:rPr lang="en-US" sz="2400" dirty="0"/>
              <a:t> </a:t>
            </a:r>
            <a:r>
              <a:rPr lang="en-US" sz="2400" dirty="0" err="1"/>
              <a:t>Mediena</a:t>
            </a:r>
            <a:r>
              <a:rPr lang="en-US" sz="2400" dirty="0"/>
              <a:t> </a:t>
            </a:r>
            <a:r>
              <a:rPr lang="en-US" sz="2400" dirty="0" err="1"/>
              <a:t>tiesiogiai</a:t>
            </a:r>
            <a:r>
              <a:rPr lang="en-US" sz="2400" dirty="0"/>
              <a:t> </a:t>
            </a:r>
            <a:r>
              <a:rPr lang="en-US" sz="2400" dirty="0" err="1"/>
              <a:t>maitinasi</a:t>
            </a:r>
            <a:r>
              <a:rPr lang="en-US" sz="2400" dirty="0"/>
              <a:t> </a:t>
            </a:r>
            <a:r>
              <a:rPr lang="en-US" sz="2400" dirty="0" err="1"/>
              <a:t>vabzdžiai</a:t>
            </a:r>
            <a:r>
              <a:rPr lang="en-US" sz="2400" dirty="0"/>
              <a:t> </a:t>
            </a:r>
            <a:r>
              <a:rPr lang="en-US" sz="2400" dirty="0" err="1"/>
              <a:t>ir</a:t>
            </a:r>
            <a:r>
              <a:rPr lang="en-US" sz="2400" dirty="0"/>
              <a:t> </a:t>
            </a:r>
            <a:r>
              <a:rPr lang="en-US" sz="2400" dirty="0" err="1"/>
              <a:t>grybai</a:t>
            </a:r>
            <a:r>
              <a:rPr lang="en-US" sz="2400" dirty="0"/>
              <a:t>. </a:t>
            </a:r>
            <a:r>
              <a:rPr lang="en-US" sz="2400" dirty="0" err="1"/>
              <a:t>Jie</a:t>
            </a:r>
            <a:r>
              <a:rPr lang="en-US" sz="2400" dirty="0"/>
              <a:t> </a:t>
            </a:r>
            <a:r>
              <a:rPr lang="en-US" sz="2400" dirty="0" err="1"/>
              <a:t>labai</a:t>
            </a:r>
            <a:r>
              <a:rPr lang="en-US" sz="2400" dirty="0"/>
              <a:t> </a:t>
            </a:r>
            <a:r>
              <a:rPr lang="en-US" sz="2400" dirty="0" err="1"/>
              <a:t>išrankūs</a:t>
            </a:r>
            <a:r>
              <a:rPr lang="en-US" sz="2400" dirty="0"/>
              <a:t> </a:t>
            </a:r>
            <a:r>
              <a:rPr lang="en-US" sz="2400" dirty="0" err="1"/>
              <a:t>ir</a:t>
            </a:r>
            <a:r>
              <a:rPr lang="en-US" sz="2400" dirty="0"/>
              <a:t> </a:t>
            </a:r>
            <a:r>
              <a:rPr lang="en-US" sz="2400" dirty="0" err="1"/>
              <a:t>specializuoti</a:t>
            </a:r>
            <a:r>
              <a:rPr lang="en-US" sz="2400" dirty="0"/>
              <a:t>, </a:t>
            </a:r>
            <a:r>
              <a:rPr lang="en-US" sz="2400" dirty="0" err="1"/>
              <a:t>minta</a:t>
            </a:r>
            <a:r>
              <a:rPr lang="en-US" sz="2400" dirty="0"/>
              <a:t> </a:t>
            </a:r>
            <a:r>
              <a:rPr lang="en-US" sz="2400" dirty="0" err="1"/>
              <a:t>tik</a:t>
            </a:r>
            <a:r>
              <a:rPr lang="en-US" sz="2400" dirty="0"/>
              <a:t> tam </a:t>
            </a:r>
            <a:r>
              <a:rPr lang="en-US" sz="2400" dirty="0" err="1"/>
              <a:t>tikros</a:t>
            </a:r>
            <a:r>
              <a:rPr lang="en-US" sz="2400" dirty="0"/>
              <a:t> </a:t>
            </a:r>
            <a:r>
              <a:rPr lang="en-US" sz="2400" dirty="0" err="1"/>
              <a:t>medžių</a:t>
            </a:r>
            <a:r>
              <a:rPr lang="en-US" sz="2400" dirty="0"/>
              <a:t> </a:t>
            </a:r>
            <a:r>
              <a:rPr lang="en-US" sz="2400" dirty="0" err="1"/>
              <a:t>rūšies</a:t>
            </a:r>
            <a:r>
              <a:rPr lang="en-US" sz="2400" dirty="0"/>
              <a:t> </a:t>
            </a:r>
            <a:r>
              <a:rPr lang="en-US" sz="2400" dirty="0" err="1"/>
              <a:t>mediena</a:t>
            </a:r>
            <a:r>
              <a:rPr lang="en-US" sz="2400" dirty="0"/>
              <a:t>. </a:t>
            </a:r>
            <a:r>
              <a:rPr lang="en-US" sz="2400" dirty="0" smtClean="0"/>
              <a:t/>
            </a:r>
            <a:br>
              <a:rPr lang="en-US" sz="2400" dirty="0" smtClean="0"/>
            </a:br>
            <a:r>
              <a:rPr lang="en-US" sz="2400" dirty="0" smtClean="0"/>
              <a:t/>
            </a:r>
            <a:br>
              <a:rPr lang="en-US" sz="2400" dirty="0" smtClean="0"/>
            </a:br>
            <a:r>
              <a:rPr lang="en-US" sz="2400" b="1" dirty="0" err="1"/>
              <a:t>Stabdo</a:t>
            </a:r>
            <a:r>
              <a:rPr lang="en-US" sz="2400" b="1" dirty="0"/>
              <a:t> </a:t>
            </a:r>
            <a:r>
              <a:rPr lang="en-US" sz="2400" b="1" dirty="0" err="1"/>
              <a:t>klimato</a:t>
            </a:r>
            <a:r>
              <a:rPr lang="en-US" sz="2400" b="1" dirty="0"/>
              <a:t> </a:t>
            </a:r>
            <a:r>
              <a:rPr lang="en-US" sz="2400" b="1" dirty="0" err="1"/>
              <a:t>kaitą</a:t>
            </a:r>
            <a:r>
              <a:rPr lang="en-US" sz="2400" b="1" dirty="0"/>
              <a:t> </a:t>
            </a:r>
            <a:r>
              <a:rPr lang="en-US" sz="2400" b="1" dirty="0" err="1"/>
              <a:t>ir</a:t>
            </a:r>
            <a:r>
              <a:rPr lang="en-US" sz="2400" b="1" dirty="0"/>
              <a:t> </a:t>
            </a:r>
            <a:r>
              <a:rPr lang="en-US" sz="2400" b="1" dirty="0" err="1"/>
              <a:t>švelnina</a:t>
            </a:r>
            <a:r>
              <a:rPr lang="en-US" sz="2400" b="1" dirty="0"/>
              <a:t> „</a:t>
            </a:r>
            <a:r>
              <a:rPr lang="en-US" sz="2400" b="1" dirty="0" err="1"/>
              <a:t>šiltnamio</a:t>
            </a:r>
            <a:r>
              <a:rPr lang="en-US" sz="2400" b="1" dirty="0"/>
              <a:t> </a:t>
            </a:r>
            <a:r>
              <a:rPr lang="en-US" sz="2400" b="1" dirty="0" err="1"/>
              <a:t>efektą</a:t>
            </a:r>
            <a:r>
              <a:rPr lang="en-US" sz="2400" b="1" dirty="0"/>
              <a:t>“. </a:t>
            </a:r>
            <a:r>
              <a:rPr lang="en-US" sz="2400" dirty="0" err="1"/>
              <a:t>Medžiai</a:t>
            </a:r>
            <a:r>
              <a:rPr lang="en-US" sz="2400" dirty="0"/>
              <a:t> </a:t>
            </a:r>
            <a:r>
              <a:rPr lang="en-US" sz="2400" dirty="0" err="1"/>
              <a:t>naudodami</a:t>
            </a:r>
            <a:r>
              <a:rPr lang="en-US" sz="2400" dirty="0"/>
              <a:t> </a:t>
            </a:r>
            <a:r>
              <a:rPr lang="en-US" sz="2400" dirty="0" err="1"/>
              <a:t>anglies</a:t>
            </a:r>
            <a:r>
              <a:rPr lang="en-US" sz="2400" dirty="0"/>
              <a:t> </a:t>
            </a:r>
            <a:r>
              <a:rPr lang="en-US" sz="2400" dirty="0" err="1"/>
              <a:t>dvideginį</a:t>
            </a:r>
            <a:r>
              <a:rPr lang="en-US" sz="2400" dirty="0"/>
              <a:t> „</a:t>
            </a:r>
            <a:r>
              <a:rPr lang="en-US" sz="2400" dirty="0" err="1"/>
              <a:t>užrakina</a:t>
            </a:r>
            <a:r>
              <a:rPr lang="en-US" sz="2400" dirty="0"/>
              <a:t>“ </a:t>
            </a:r>
            <a:r>
              <a:rPr lang="en-US" sz="2400" dirty="0" err="1"/>
              <a:t>jį</a:t>
            </a:r>
            <a:r>
              <a:rPr lang="en-US" sz="2400" dirty="0"/>
              <a:t> </a:t>
            </a:r>
            <a:r>
              <a:rPr lang="en-US" sz="2400" dirty="0" err="1"/>
              <a:t>savo</a:t>
            </a:r>
            <a:r>
              <a:rPr lang="en-US" sz="2400" dirty="0"/>
              <a:t> </a:t>
            </a:r>
            <a:r>
              <a:rPr lang="en-US" sz="2400" dirty="0" err="1"/>
              <a:t>kamiene</a:t>
            </a:r>
            <a:r>
              <a:rPr lang="en-US" sz="2400" dirty="0"/>
              <a:t>. </a:t>
            </a:r>
            <a:r>
              <a:rPr lang="en-US" sz="2400" dirty="0" err="1"/>
              <a:t>Miškai</a:t>
            </a:r>
            <a:r>
              <a:rPr lang="en-US" sz="2400" dirty="0"/>
              <a:t> – </a:t>
            </a:r>
            <a:r>
              <a:rPr lang="en-US" sz="2400" dirty="0" err="1"/>
              <a:t>didžiausią</a:t>
            </a:r>
            <a:r>
              <a:rPr lang="en-US" sz="2400" dirty="0"/>
              <a:t> </a:t>
            </a:r>
            <a:r>
              <a:rPr lang="en-US" sz="2400" dirty="0" err="1"/>
              <a:t>anglies</a:t>
            </a:r>
            <a:r>
              <a:rPr lang="en-US" sz="2400" dirty="0"/>
              <a:t> </a:t>
            </a:r>
            <a:r>
              <a:rPr lang="en-US" sz="2400" dirty="0" err="1"/>
              <a:t>dvideginio</a:t>
            </a:r>
            <a:r>
              <a:rPr lang="en-US" sz="2400" dirty="0"/>
              <a:t> </a:t>
            </a:r>
            <a:r>
              <a:rPr lang="en-US" sz="2400" dirty="0" err="1"/>
              <a:t>masę</a:t>
            </a:r>
            <a:r>
              <a:rPr lang="en-US" sz="2400" dirty="0"/>
              <a:t> </a:t>
            </a:r>
            <a:r>
              <a:rPr lang="en-US" sz="2400" dirty="0" err="1"/>
              <a:t>surišanti</a:t>
            </a:r>
            <a:r>
              <a:rPr lang="en-US" sz="2400" dirty="0"/>
              <a:t> </a:t>
            </a:r>
            <a:r>
              <a:rPr lang="en-US" sz="2400" dirty="0" err="1"/>
              <a:t>ekosistema</a:t>
            </a:r>
            <a:r>
              <a:rPr lang="en-US" sz="2400" dirty="0"/>
              <a:t> </a:t>
            </a:r>
            <a:r>
              <a:rPr lang="en-US" sz="2400" dirty="0" err="1"/>
              <a:t>pasaulyje</a:t>
            </a:r>
            <a:r>
              <a:rPr lang="en-US" sz="2400" dirty="0"/>
              <a:t>. </a:t>
            </a:r>
            <a:r>
              <a:rPr lang="en-US" sz="2400" dirty="0" err="1"/>
              <a:t>Žuvę</a:t>
            </a:r>
            <a:r>
              <a:rPr lang="en-US" sz="2400" dirty="0"/>
              <a:t> </a:t>
            </a:r>
            <a:r>
              <a:rPr lang="en-US" sz="2400" dirty="0" err="1"/>
              <a:t>medžiai</a:t>
            </a:r>
            <a:r>
              <a:rPr lang="en-US" sz="2400" dirty="0"/>
              <a:t> </a:t>
            </a:r>
            <a:r>
              <a:rPr lang="en-US" sz="2400" dirty="0" err="1"/>
              <a:t>gali</a:t>
            </a:r>
            <a:r>
              <a:rPr lang="en-US" sz="2400" dirty="0"/>
              <a:t> </a:t>
            </a:r>
            <a:r>
              <a:rPr lang="en-US" sz="2400" dirty="0" err="1"/>
              <a:t>būti</a:t>
            </a:r>
            <a:r>
              <a:rPr lang="en-US" sz="2400" dirty="0"/>
              <a:t> </a:t>
            </a:r>
            <a:r>
              <a:rPr lang="en-US" sz="2400" dirty="0" err="1"/>
              <a:t>skaidomi</a:t>
            </a:r>
            <a:r>
              <a:rPr lang="en-US" sz="2400" dirty="0"/>
              <a:t> </a:t>
            </a:r>
            <a:r>
              <a:rPr lang="en-US" sz="2400" dirty="0" err="1"/>
              <a:t>šimtmečius</a:t>
            </a:r>
            <a:r>
              <a:rPr lang="en-US" sz="2400" dirty="0"/>
              <a:t>, o</a:t>
            </a:r>
            <a:r>
              <a:rPr lang="en-US" sz="2400" b="1" dirty="0"/>
              <a:t> </a:t>
            </a:r>
            <a:r>
              <a:rPr lang="en-US" sz="2400" b="1" dirty="0" err="1"/>
              <a:t>anglies</a:t>
            </a:r>
            <a:r>
              <a:rPr lang="en-US" sz="2400" b="1" dirty="0"/>
              <a:t> </a:t>
            </a:r>
            <a:r>
              <a:rPr lang="en-US" sz="2400" b="1" dirty="0" err="1"/>
              <a:t>dvideginis</a:t>
            </a:r>
            <a:r>
              <a:rPr lang="en-US" sz="2400" b="1" dirty="0"/>
              <a:t> bus </a:t>
            </a:r>
            <a:r>
              <a:rPr lang="en-US" sz="2400" b="1" dirty="0" err="1"/>
              <a:t>išlaisvintas</a:t>
            </a:r>
            <a:r>
              <a:rPr lang="en-US" sz="2400" b="1" dirty="0"/>
              <a:t> </a:t>
            </a:r>
            <a:r>
              <a:rPr lang="en-US" sz="2400" b="1" dirty="0" err="1"/>
              <a:t>labai</a:t>
            </a:r>
            <a:r>
              <a:rPr lang="en-US" sz="2400" b="1" dirty="0"/>
              <a:t> </a:t>
            </a:r>
            <a:r>
              <a:rPr lang="en-US" sz="2400" b="1" dirty="0" err="1"/>
              <a:t>palaipsniui</a:t>
            </a:r>
            <a:r>
              <a:rPr lang="en-US" sz="2400" b="1" dirty="0"/>
              <a:t>. </a:t>
            </a:r>
            <a:r>
              <a:rPr lang="en-US" sz="2400" dirty="0" err="1" smtClean="0">
                <a:effectLst/>
              </a:rPr>
              <a:t>Storų</a:t>
            </a:r>
            <a:r>
              <a:rPr lang="en-US" sz="2400" dirty="0" smtClean="0">
                <a:effectLst/>
              </a:rPr>
              <a:t> </a:t>
            </a:r>
            <a:r>
              <a:rPr lang="en-US" sz="2400" dirty="0" err="1" smtClean="0">
                <a:effectLst/>
              </a:rPr>
              <a:t>pušies</a:t>
            </a:r>
            <a:r>
              <a:rPr lang="en-US" sz="2400" dirty="0" smtClean="0">
                <a:effectLst/>
              </a:rPr>
              <a:t>, </a:t>
            </a:r>
            <a:r>
              <a:rPr lang="en-US" sz="2400" dirty="0" err="1" smtClean="0">
                <a:effectLst/>
              </a:rPr>
              <a:t>ąžuolo</a:t>
            </a:r>
            <a:r>
              <a:rPr lang="en-US" sz="2400" dirty="0" smtClean="0">
                <a:effectLst/>
              </a:rPr>
              <a:t> </a:t>
            </a:r>
            <a:r>
              <a:rPr lang="en-US" sz="2400" dirty="0" err="1" smtClean="0">
                <a:effectLst/>
              </a:rPr>
              <a:t>kamienų</a:t>
            </a:r>
            <a:r>
              <a:rPr lang="en-US" sz="2400" dirty="0" smtClean="0">
                <a:effectLst/>
              </a:rPr>
              <a:t> </a:t>
            </a:r>
            <a:r>
              <a:rPr lang="en-US" sz="2400" dirty="0" err="1" smtClean="0">
                <a:effectLst/>
              </a:rPr>
              <a:t>ir</a:t>
            </a:r>
            <a:r>
              <a:rPr lang="en-US" sz="2400" dirty="0" smtClean="0">
                <a:effectLst/>
              </a:rPr>
              <a:t> </a:t>
            </a:r>
            <a:r>
              <a:rPr lang="en-US" sz="2400" dirty="0" err="1" smtClean="0">
                <a:effectLst/>
              </a:rPr>
              <a:t>jų</a:t>
            </a:r>
            <a:r>
              <a:rPr lang="en-US" sz="2400" dirty="0" smtClean="0">
                <a:effectLst/>
              </a:rPr>
              <a:t> </a:t>
            </a:r>
            <a:r>
              <a:rPr lang="en-US" sz="2400" dirty="0" err="1" smtClean="0">
                <a:effectLst/>
              </a:rPr>
              <a:t>nuolaužų</a:t>
            </a:r>
            <a:r>
              <a:rPr lang="en-US" sz="2400" dirty="0" smtClean="0">
                <a:effectLst/>
              </a:rPr>
              <a:t> </a:t>
            </a:r>
            <a:r>
              <a:rPr lang="en-US" sz="2400" dirty="0" err="1" smtClean="0">
                <a:effectLst/>
              </a:rPr>
              <a:t>visiškas</a:t>
            </a:r>
            <a:r>
              <a:rPr lang="en-US" sz="2400" dirty="0" smtClean="0">
                <a:effectLst/>
              </a:rPr>
              <a:t> </a:t>
            </a:r>
            <a:r>
              <a:rPr lang="en-US" sz="2400" dirty="0" err="1" smtClean="0">
                <a:effectLst/>
              </a:rPr>
              <a:t>suirimas</a:t>
            </a:r>
            <a:r>
              <a:rPr lang="en-US" sz="2400" dirty="0" smtClean="0">
                <a:effectLst/>
              </a:rPr>
              <a:t>, o </a:t>
            </a:r>
            <a:r>
              <a:rPr lang="en-US" sz="2400" dirty="0" err="1" smtClean="0">
                <a:effectLst/>
              </a:rPr>
              <a:t>tuo</a:t>
            </a:r>
            <a:r>
              <a:rPr lang="en-US" sz="2400" dirty="0" smtClean="0">
                <a:effectLst/>
              </a:rPr>
              <a:t> </a:t>
            </a:r>
            <a:r>
              <a:rPr lang="en-US" sz="2400" dirty="0" err="1" smtClean="0">
                <a:effectLst/>
              </a:rPr>
              <a:t>pačiu</a:t>
            </a:r>
            <a:r>
              <a:rPr lang="en-US" sz="2400" dirty="0" smtClean="0">
                <a:effectLst/>
              </a:rPr>
              <a:t> </a:t>
            </a:r>
            <a:r>
              <a:rPr lang="en-US" sz="2400" dirty="0" err="1" smtClean="0">
                <a:effectLst/>
              </a:rPr>
              <a:t>ir</a:t>
            </a:r>
            <a:r>
              <a:rPr lang="en-US" sz="2400" dirty="0" smtClean="0">
                <a:effectLst/>
              </a:rPr>
              <a:t> </a:t>
            </a:r>
            <a:r>
              <a:rPr lang="en-US" sz="2400" dirty="0" err="1" smtClean="0">
                <a:effectLst/>
              </a:rPr>
              <a:t>anglies</a:t>
            </a:r>
            <a:r>
              <a:rPr lang="en-US" sz="2400" dirty="0" smtClean="0">
                <a:effectLst/>
              </a:rPr>
              <a:t> </a:t>
            </a:r>
            <a:r>
              <a:rPr lang="en-US" sz="2400" dirty="0" err="1" smtClean="0">
                <a:effectLst/>
              </a:rPr>
              <a:t>dioksido</a:t>
            </a:r>
            <a:r>
              <a:rPr lang="en-US" sz="2400" dirty="0" smtClean="0">
                <a:effectLst/>
              </a:rPr>
              <a:t> </a:t>
            </a:r>
            <a:r>
              <a:rPr lang="en-US" sz="2400" dirty="0" err="1" smtClean="0">
                <a:effectLst/>
              </a:rPr>
              <a:t>atpalaidavimas</a:t>
            </a:r>
            <a:r>
              <a:rPr lang="en-US" sz="2400" dirty="0" smtClean="0">
                <a:effectLst/>
              </a:rPr>
              <a:t> </a:t>
            </a:r>
            <a:r>
              <a:rPr lang="en-US" sz="2400" dirty="0" err="1" smtClean="0">
                <a:effectLst/>
              </a:rPr>
              <a:t>tęsiasi</a:t>
            </a:r>
            <a:r>
              <a:rPr lang="en-US" sz="2400" dirty="0" smtClean="0">
                <a:effectLst/>
              </a:rPr>
              <a:t> </a:t>
            </a:r>
            <a:r>
              <a:rPr lang="en-US" sz="2400" dirty="0" err="1" smtClean="0">
                <a:effectLst/>
              </a:rPr>
              <a:t>dešimtmečius</a:t>
            </a:r>
            <a:r>
              <a:rPr lang="en-US" sz="2400" dirty="0" smtClean="0">
                <a:effectLst/>
              </a:rPr>
              <a:t> </a:t>
            </a:r>
            <a:r>
              <a:rPr lang="en-US" sz="2400" dirty="0" err="1" smtClean="0">
                <a:effectLst/>
              </a:rPr>
              <a:t>ar</a:t>
            </a:r>
            <a:r>
              <a:rPr lang="en-US" sz="2400" dirty="0" smtClean="0">
                <a:effectLst/>
              </a:rPr>
              <a:t> net </a:t>
            </a:r>
            <a:r>
              <a:rPr lang="en-US" sz="2400" dirty="0" err="1" smtClean="0">
                <a:effectLst/>
              </a:rPr>
              <a:t>šimtmečius</a:t>
            </a:r>
            <a:r>
              <a:rPr lang="en-US" sz="2400" dirty="0" smtClean="0">
                <a:effectLst/>
              </a:rPr>
              <a:t>.</a:t>
            </a:r>
          </a:p>
          <a:p>
            <a:pPr marL="0" indent="0">
              <a:buNone/>
            </a:pPr>
            <a:r>
              <a:rPr lang="en-US" sz="2400" b="1" dirty="0" err="1"/>
              <a:t>Palaiko</a:t>
            </a:r>
            <a:r>
              <a:rPr lang="en-US" sz="2400" b="1" dirty="0"/>
              <a:t> </a:t>
            </a:r>
            <a:r>
              <a:rPr lang="en-US" sz="2400" b="1" dirty="0" err="1"/>
              <a:t>miškų</a:t>
            </a:r>
            <a:r>
              <a:rPr lang="en-US" sz="2400" b="1" dirty="0"/>
              <a:t> </a:t>
            </a:r>
            <a:r>
              <a:rPr lang="en-US" sz="2400" b="1" dirty="0" err="1"/>
              <a:t>produktyvumą</a:t>
            </a:r>
            <a:r>
              <a:rPr lang="en-US" sz="2400" dirty="0"/>
              <a:t> </a:t>
            </a:r>
            <a:r>
              <a:rPr lang="en-US" sz="2400" b="1" dirty="0" err="1"/>
              <a:t>ir</a:t>
            </a:r>
            <a:r>
              <a:rPr lang="en-US" sz="2400" b="1" dirty="0"/>
              <a:t> </a:t>
            </a:r>
            <a:r>
              <a:rPr lang="en-US" sz="2400" b="1" dirty="0" err="1"/>
              <a:t>grąžina</a:t>
            </a:r>
            <a:r>
              <a:rPr lang="en-US" sz="2400" b="1" dirty="0"/>
              <a:t> </a:t>
            </a:r>
            <a:r>
              <a:rPr lang="en-US" sz="2400" b="1" dirty="0" err="1"/>
              <a:t>maisto</a:t>
            </a:r>
            <a:r>
              <a:rPr lang="en-US" sz="2400" b="1" dirty="0"/>
              <a:t> </a:t>
            </a:r>
            <a:r>
              <a:rPr lang="en-US" sz="2400" b="1" dirty="0" err="1"/>
              <a:t>medžiagas</a:t>
            </a:r>
            <a:r>
              <a:rPr lang="en-US" sz="2400" b="1" dirty="0"/>
              <a:t> </a:t>
            </a:r>
            <a:r>
              <a:rPr lang="en-US" sz="2400" b="1" dirty="0" err="1"/>
              <a:t>atgal</a:t>
            </a:r>
            <a:r>
              <a:rPr lang="en-US" sz="2400" b="1" dirty="0"/>
              <a:t> </a:t>
            </a:r>
            <a:r>
              <a:rPr lang="en-US" sz="2400" b="1" dirty="0" err="1"/>
              <a:t>į</a:t>
            </a:r>
            <a:r>
              <a:rPr lang="en-US" sz="2400" b="1" dirty="0"/>
              <a:t> </a:t>
            </a:r>
            <a:r>
              <a:rPr lang="en-US" sz="2400" b="1" dirty="0" err="1"/>
              <a:t>dirvą</a:t>
            </a:r>
            <a:r>
              <a:rPr lang="en-US" sz="2400" dirty="0"/>
              <a:t> – </a:t>
            </a:r>
            <a:r>
              <a:rPr lang="en-US" sz="2400" dirty="0" err="1"/>
              <a:t>praturtina</a:t>
            </a:r>
            <a:r>
              <a:rPr lang="en-US" sz="2400" dirty="0"/>
              <a:t> </a:t>
            </a:r>
            <a:r>
              <a:rPr lang="en-US" sz="2400" dirty="0" err="1"/>
              <a:t>dirvožemį</a:t>
            </a:r>
            <a:r>
              <a:rPr lang="en-US" sz="2400" dirty="0"/>
              <a:t> </a:t>
            </a:r>
            <a:r>
              <a:rPr lang="en-US" sz="2400" dirty="0" err="1"/>
              <a:t>maisto</a:t>
            </a:r>
            <a:r>
              <a:rPr lang="en-US" sz="2400" dirty="0"/>
              <a:t> </a:t>
            </a:r>
            <a:r>
              <a:rPr lang="en-US" sz="2400" dirty="0" err="1"/>
              <a:t>medžiagomis</a:t>
            </a:r>
            <a:r>
              <a:rPr lang="en-US" sz="2400" dirty="0"/>
              <a:t>, </a:t>
            </a:r>
            <a:r>
              <a:rPr lang="en-US" sz="2400" dirty="0" err="1"/>
              <a:t>sulaiko</a:t>
            </a:r>
            <a:r>
              <a:rPr lang="en-US" sz="2400" dirty="0"/>
              <a:t> </a:t>
            </a:r>
            <a:r>
              <a:rPr lang="en-US" sz="2400" dirty="0" err="1"/>
              <a:t>jame</a:t>
            </a:r>
            <a:r>
              <a:rPr lang="en-US" sz="2400" dirty="0"/>
              <a:t> </a:t>
            </a:r>
            <a:r>
              <a:rPr lang="en-US" sz="2400" dirty="0" err="1"/>
              <a:t>esančią</a:t>
            </a:r>
            <a:r>
              <a:rPr lang="en-US" sz="2400" dirty="0"/>
              <a:t> </a:t>
            </a:r>
            <a:r>
              <a:rPr lang="en-US" sz="2400" dirty="0" err="1"/>
              <a:t>drėgmę</a:t>
            </a:r>
            <a:r>
              <a:rPr lang="en-US" sz="2400" dirty="0"/>
              <a:t>. </a:t>
            </a:r>
            <a:r>
              <a:rPr lang="en-US" sz="2400" dirty="0" err="1"/>
              <a:t>Pūdami</a:t>
            </a:r>
            <a:r>
              <a:rPr lang="en-US" sz="2400" dirty="0"/>
              <a:t> </a:t>
            </a:r>
            <a:r>
              <a:rPr lang="en-US" sz="2400" dirty="0" err="1"/>
              <a:t>kamienai</a:t>
            </a:r>
            <a:r>
              <a:rPr lang="en-US" sz="2400" dirty="0"/>
              <a:t> </a:t>
            </a:r>
            <a:r>
              <a:rPr lang="en-US" sz="2400" dirty="0" err="1"/>
              <a:t>grąžina</a:t>
            </a:r>
            <a:r>
              <a:rPr lang="en-US" sz="2400" dirty="0"/>
              <a:t> </a:t>
            </a:r>
            <a:r>
              <a:rPr lang="en-US" sz="2400" dirty="0" err="1"/>
              <a:t>maisto</a:t>
            </a:r>
            <a:r>
              <a:rPr lang="en-US" sz="2400" dirty="0"/>
              <a:t> </a:t>
            </a:r>
            <a:r>
              <a:rPr lang="en-US" sz="2400" dirty="0" err="1"/>
              <a:t>medžiagas</a:t>
            </a:r>
            <a:r>
              <a:rPr lang="en-US" sz="2400" dirty="0"/>
              <a:t> </a:t>
            </a:r>
            <a:r>
              <a:rPr lang="en-US" sz="2400" dirty="0" err="1"/>
              <a:t>atgal</a:t>
            </a:r>
            <a:r>
              <a:rPr lang="en-US" sz="2400" dirty="0"/>
              <a:t> </a:t>
            </a:r>
            <a:r>
              <a:rPr lang="en-US" sz="2400" dirty="0" err="1"/>
              <a:t>į</a:t>
            </a:r>
            <a:r>
              <a:rPr lang="en-US" sz="2400" dirty="0"/>
              <a:t> </a:t>
            </a:r>
            <a:r>
              <a:rPr lang="en-US" sz="2400" dirty="0" err="1"/>
              <a:t>mišką</a:t>
            </a:r>
            <a:r>
              <a:rPr lang="en-US" sz="2400" dirty="0"/>
              <a:t>, </a:t>
            </a:r>
            <a:r>
              <a:rPr lang="en-US" sz="2400" dirty="0" err="1"/>
              <a:t>kur</a:t>
            </a:r>
            <a:r>
              <a:rPr lang="en-US" sz="2400" dirty="0"/>
              <a:t> </a:t>
            </a:r>
            <a:r>
              <a:rPr lang="en-US" sz="2400" dirty="0" err="1"/>
              <a:t>jas</a:t>
            </a:r>
            <a:r>
              <a:rPr lang="en-US" sz="2400" dirty="0"/>
              <a:t> </a:t>
            </a:r>
            <a:r>
              <a:rPr lang="en-US" sz="2400" dirty="0" err="1"/>
              <a:t>panaudoja</a:t>
            </a:r>
            <a:r>
              <a:rPr lang="en-US" sz="2400" dirty="0"/>
              <a:t> </a:t>
            </a:r>
            <a:r>
              <a:rPr lang="en-US" sz="2400" dirty="0" err="1"/>
              <a:t>kiti</a:t>
            </a:r>
            <a:r>
              <a:rPr lang="en-US" sz="2400" dirty="0"/>
              <a:t> </a:t>
            </a:r>
            <a:r>
              <a:rPr lang="en-US" sz="2400" dirty="0" err="1"/>
              <a:t>medžiai</a:t>
            </a:r>
            <a:r>
              <a:rPr lang="en-US" sz="2400" dirty="0"/>
              <a:t>.</a:t>
            </a:r>
          </a:p>
          <a:p>
            <a:pPr marL="0" indent="0">
              <a:buNone/>
            </a:pPr>
            <a:r>
              <a:rPr lang="en-US" sz="2400" b="1" dirty="0" err="1"/>
              <a:t>Saugo</a:t>
            </a:r>
            <a:r>
              <a:rPr lang="en-US" sz="2400" b="1" dirty="0"/>
              <a:t> </a:t>
            </a:r>
            <a:r>
              <a:rPr lang="en-US" sz="2400" b="1" dirty="0" err="1"/>
              <a:t>šlaitus</a:t>
            </a:r>
            <a:r>
              <a:rPr lang="en-US" sz="2400" b="1" dirty="0"/>
              <a:t> </a:t>
            </a:r>
            <a:r>
              <a:rPr lang="en-US" sz="2400" b="1" dirty="0" err="1"/>
              <a:t>ir</a:t>
            </a:r>
            <a:r>
              <a:rPr lang="en-US" sz="2400" b="1" dirty="0"/>
              <a:t> </a:t>
            </a:r>
            <a:r>
              <a:rPr lang="en-US" sz="2400" b="1" dirty="0" err="1"/>
              <a:t>dirvožemio</a:t>
            </a:r>
            <a:r>
              <a:rPr lang="en-US" sz="2400" b="1" dirty="0"/>
              <a:t> </a:t>
            </a:r>
            <a:r>
              <a:rPr lang="en-US" sz="2400" b="1" dirty="0" err="1"/>
              <a:t>paviršių</a:t>
            </a:r>
            <a:r>
              <a:rPr lang="en-US" sz="2400" b="1" dirty="0"/>
              <a:t> </a:t>
            </a:r>
            <a:r>
              <a:rPr lang="en-US" sz="2400" b="1" dirty="0" err="1"/>
              <a:t>nuo</a:t>
            </a:r>
            <a:r>
              <a:rPr lang="en-US" sz="2400" b="1" dirty="0"/>
              <a:t> </a:t>
            </a:r>
            <a:r>
              <a:rPr lang="en-US" sz="2400" b="1" dirty="0" err="1"/>
              <a:t>vandens</a:t>
            </a:r>
            <a:r>
              <a:rPr lang="en-US" sz="2400" b="1" dirty="0"/>
              <a:t> </a:t>
            </a:r>
            <a:r>
              <a:rPr lang="en-US" sz="2400" b="1" dirty="0" err="1"/>
              <a:t>erozijos</a:t>
            </a:r>
            <a:r>
              <a:rPr lang="en-US" sz="2400" b="1" dirty="0"/>
              <a:t>.</a:t>
            </a:r>
            <a:endParaRPr lang="en-US" sz="2400" dirty="0"/>
          </a:p>
          <a:p>
            <a:pPr marL="0" indent="0">
              <a:buNone/>
            </a:pPr>
            <a:endParaRPr lang="en-US" sz="2400" dirty="0"/>
          </a:p>
        </p:txBody>
      </p:sp>
    </p:spTree>
    <p:extLst>
      <p:ext uri="{BB962C8B-B14F-4D97-AF65-F5344CB8AC3E}">
        <p14:creationId xmlns:p14="http://schemas.microsoft.com/office/powerpoint/2010/main" val="1713177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7300" y="514350"/>
            <a:ext cx="6800850" cy="2590800"/>
          </a:xfrm>
        </p:spPr>
        <p:txBody>
          <a:bodyPr/>
          <a:lstStyle/>
          <a:p>
            <a:pPr algn="ctr"/>
            <a:r>
              <a:rPr lang="en-US" sz="2400" b="1" dirty="0"/>
              <a:t>Kita </a:t>
            </a:r>
            <a:r>
              <a:rPr lang="en-US" sz="2400" b="1" dirty="0" err="1"/>
              <a:t>priežastis</a:t>
            </a:r>
            <a:r>
              <a:rPr lang="en-US" sz="2400" b="1" dirty="0"/>
              <a:t>, </a:t>
            </a:r>
            <a:r>
              <a:rPr lang="en-US" sz="2400" b="1" dirty="0" err="1"/>
              <a:t>kodėl</a:t>
            </a:r>
            <a:r>
              <a:rPr lang="en-US" sz="2400" b="1" dirty="0"/>
              <a:t> </a:t>
            </a:r>
            <a:r>
              <a:rPr lang="en-US" sz="2400" b="1" dirty="0" err="1"/>
              <a:t>negyvos</a:t>
            </a:r>
            <a:r>
              <a:rPr lang="en-US" sz="2400" b="1" dirty="0"/>
              <a:t> </a:t>
            </a:r>
            <a:r>
              <a:rPr lang="en-US" sz="2400" b="1" dirty="0" err="1"/>
              <a:t>medienos</a:t>
            </a:r>
            <a:r>
              <a:rPr lang="en-US" sz="2400" b="1" dirty="0"/>
              <a:t> </a:t>
            </a:r>
            <a:r>
              <a:rPr lang="en-US" sz="2400" b="1" dirty="0" err="1"/>
              <a:t>miškuose</a:t>
            </a:r>
            <a:r>
              <a:rPr lang="en-US" sz="2400" b="1" dirty="0"/>
              <a:t> </a:t>
            </a:r>
            <a:r>
              <a:rPr lang="en-US" sz="2400" b="1" dirty="0" err="1"/>
              <a:t>nėra</a:t>
            </a:r>
            <a:r>
              <a:rPr lang="en-US" sz="2400" b="1" dirty="0"/>
              <a:t> </a:t>
            </a:r>
            <a:r>
              <a:rPr lang="en-US" sz="2400" b="1" dirty="0" err="1"/>
              <a:t>pakankamai</a:t>
            </a:r>
            <a:r>
              <a:rPr lang="en-US" sz="2400" b="1" dirty="0"/>
              <a:t> – </a:t>
            </a:r>
            <a:r>
              <a:rPr lang="en-US" sz="2400" b="1" dirty="0" err="1"/>
              <a:t>neigiama</a:t>
            </a:r>
            <a:r>
              <a:rPr lang="en-US" sz="2400" b="1" dirty="0"/>
              <a:t> </a:t>
            </a:r>
            <a:r>
              <a:rPr lang="en-US" sz="2400" b="1" dirty="0" err="1"/>
              <a:t>žmonių</a:t>
            </a:r>
            <a:r>
              <a:rPr lang="en-US" sz="2400" b="1" dirty="0"/>
              <a:t> </a:t>
            </a:r>
            <a:r>
              <a:rPr lang="en-US" sz="2400" b="1" dirty="0" err="1"/>
              <a:t>nuomonė</a:t>
            </a:r>
            <a:r>
              <a:rPr lang="en-US" sz="2400" b="1" dirty="0"/>
              <a:t> </a:t>
            </a:r>
            <a:r>
              <a:rPr lang="en-US" sz="2400" b="1" dirty="0" err="1"/>
              <a:t>apie</a:t>
            </a:r>
            <a:r>
              <a:rPr lang="en-US" sz="2400" b="1" dirty="0"/>
              <a:t> </a:t>
            </a:r>
            <a:r>
              <a:rPr lang="en-US" sz="2400" b="1" dirty="0" err="1"/>
              <a:t>sausuolius</a:t>
            </a:r>
            <a:r>
              <a:rPr lang="en-US" sz="2400" b="1" dirty="0"/>
              <a:t>, </a:t>
            </a:r>
            <a:r>
              <a:rPr lang="en-US" sz="2400" b="1" dirty="0" err="1"/>
              <a:t>stuobrius</a:t>
            </a:r>
            <a:r>
              <a:rPr lang="en-US" sz="2400" b="1" dirty="0"/>
              <a:t> </a:t>
            </a:r>
            <a:r>
              <a:rPr lang="en-US" sz="2400" b="1" dirty="0" err="1"/>
              <a:t>ir</a:t>
            </a:r>
            <a:r>
              <a:rPr lang="en-US" sz="2400" b="1" dirty="0"/>
              <a:t> </a:t>
            </a:r>
            <a:r>
              <a:rPr lang="en-US" sz="2400" b="1" dirty="0" err="1"/>
              <a:t>virtuolius</a:t>
            </a:r>
            <a:r>
              <a:rPr lang="en-US" sz="2400" b="1" dirty="0"/>
              <a:t>.</a:t>
            </a:r>
            <a:r>
              <a:rPr lang="en-US" sz="2400" dirty="0"/>
              <a:t> </a:t>
            </a:r>
            <a:r>
              <a:rPr lang="en-US" sz="2400" dirty="0" err="1"/>
              <a:t>Matyt</a:t>
            </a:r>
            <a:r>
              <a:rPr lang="en-US" sz="2400" dirty="0"/>
              <a:t>, </a:t>
            </a:r>
            <a:r>
              <a:rPr lang="en-US" sz="2400" dirty="0" err="1"/>
              <a:t>nuo</a:t>
            </a:r>
            <a:r>
              <a:rPr lang="en-US" sz="2400" dirty="0"/>
              <a:t> </a:t>
            </a:r>
            <a:r>
              <a:rPr lang="en-US" sz="2400" dirty="0" err="1"/>
              <a:t>tų</a:t>
            </a:r>
            <a:r>
              <a:rPr lang="en-US" sz="2400" dirty="0"/>
              <a:t> </a:t>
            </a:r>
            <a:r>
              <a:rPr lang="en-US" sz="2400" dirty="0" err="1"/>
              <a:t>laikų</a:t>
            </a:r>
            <a:r>
              <a:rPr lang="en-US" sz="2400" dirty="0"/>
              <a:t>, kai </a:t>
            </a:r>
            <a:r>
              <a:rPr lang="en-US" sz="2400" dirty="0" err="1"/>
              <a:t>irstantys</a:t>
            </a:r>
            <a:r>
              <a:rPr lang="en-US" sz="2400" dirty="0"/>
              <a:t> </a:t>
            </a:r>
            <a:r>
              <a:rPr lang="en-US" sz="2400" dirty="0" err="1"/>
              <a:t>medžių</a:t>
            </a:r>
            <a:r>
              <a:rPr lang="en-US" sz="2400" dirty="0"/>
              <a:t> </a:t>
            </a:r>
            <a:r>
              <a:rPr lang="en-US" sz="2400" dirty="0" err="1"/>
              <a:t>kamienai</a:t>
            </a:r>
            <a:r>
              <a:rPr lang="en-US" sz="2400" dirty="0"/>
              <a:t> </a:t>
            </a:r>
            <a:r>
              <a:rPr lang="en-US" sz="2400" dirty="0" err="1"/>
              <a:t>buvo</a:t>
            </a:r>
            <a:r>
              <a:rPr lang="en-US" sz="2400" dirty="0"/>
              <a:t> </a:t>
            </a:r>
            <a:r>
              <a:rPr lang="en-US" sz="2400" dirty="0" err="1"/>
              <a:t>retenybė</a:t>
            </a:r>
            <a:r>
              <a:rPr lang="en-US" sz="2400" dirty="0"/>
              <a:t> </a:t>
            </a:r>
            <a:r>
              <a:rPr lang="en-US" sz="2400" dirty="0" err="1"/>
              <a:t>miškuose</a:t>
            </a:r>
            <a:r>
              <a:rPr lang="en-US" sz="2400" dirty="0"/>
              <a:t>, </a:t>
            </a:r>
            <a:r>
              <a:rPr lang="en-US" sz="2400" dirty="0" err="1"/>
              <a:t>susiformavo</a:t>
            </a:r>
            <a:r>
              <a:rPr lang="en-US" sz="2400" dirty="0"/>
              <a:t> </a:t>
            </a:r>
            <a:r>
              <a:rPr lang="en-US" sz="2400" dirty="0" err="1"/>
              <a:t>nuomonė</a:t>
            </a:r>
            <a:r>
              <a:rPr lang="en-US" sz="2400" dirty="0"/>
              <a:t>, </a:t>
            </a:r>
            <a:r>
              <a:rPr lang="en-US" sz="2400" dirty="0" err="1"/>
              <a:t>kad</a:t>
            </a:r>
            <a:r>
              <a:rPr lang="en-US" sz="2400" dirty="0"/>
              <a:t> </a:t>
            </a:r>
            <a:r>
              <a:rPr lang="en-US" sz="2400" dirty="0" err="1"/>
              <a:t>sausuoliai</a:t>
            </a:r>
            <a:r>
              <a:rPr lang="en-US" sz="2400" dirty="0"/>
              <a:t> </a:t>
            </a:r>
            <a:r>
              <a:rPr lang="en-US" sz="2400" dirty="0" err="1"/>
              <a:t>ir</a:t>
            </a:r>
            <a:r>
              <a:rPr lang="en-US" sz="2400" dirty="0"/>
              <a:t> </a:t>
            </a:r>
            <a:r>
              <a:rPr lang="en-US" sz="2400" dirty="0" err="1"/>
              <a:t>virtuoliai</a:t>
            </a:r>
            <a:r>
              <a:rPr lang="en-US" sz="2400" dirty="0"/>
              <a:t> </a:t>
            </a:r>
            <a:r>
              <a:rPr lang="en-US" sz="2400" dirty="0" err="1"/>
              <a:t>yra</a:t>
            </a:r>
            <a:r>
              <a:rPr lang="en-US" sz="2400" dirty="0"/>
              <a:t> </a:t>
            </a:r>
            <a:r>
              <a:rPr lang="en-US" sz="2400" dirty="0" err="1"/>
              <a:t>tikras</a:t>
            </a:r>
            <a:r>
              <a:rPr lang="en-US" sz="2400" dirty="0"/>
              <a:t> </a:t>
            </a:r>
            <a:r>
              <a:rPr lang="en-US" sz="2400" dirty="0" err="1"/>
              <a:t>trukdis</a:t>
            </a:r>
            <a:r>
              <a:rPr lang="en-US" sz="2400" dirty="0"/>
              <a:t> </a:t>
            </a:r>
            <a:r>
              <a:rPr lang="en-US" sz="2400" dirty="0" err="1"/>
              <a:t>ir</a:t>
            </a:r>
            <a:r>
              <a:rPr lang="en-US" sz="2400" dirty="0"/>
              <a:t> </a:t>
            </a:r>
            <a:r>
              <a:rPr lang="en-US" sz="2400" dirty="0" err="1"/>
              <a:t>netvarka</a:t>
            </a:r>
            <a:r>
              <a:rPr lang="en-US" sz="2400" dirty="0"/>
              <a:t> </a:t>
            </a:r>
            <a:r>
              <a:rPr lang="en-US" sz="2400" dirty="0" err="1"/>
              <a:t>miške</a:t>
            </a:r>
            <a:r>
              <a:rPr lang="en-US" sz="2400" dirty="0"/>
              <a:t>, tai </a:t>
            </a:r>
            <a:r>
              <a:rPr lang="en-US" sz="2400" dirty="0" err="1"/>
              <a:t>miško</a:t>
            </a:r>
            <a:r>
              <a:rPr lang="en-US" sz="2400" dirty="0"/>
              <a:t> </a:t>
            </a:r>
            <a:r>
              <a:rPr lang="en-US" sz="2400" dirty="0" err="1"/>
              <a:t>šiukšlės</a:t>
            </a:r>
            <a:r>
              <a:rPr lang="en-US" sz="2400" dirty="0"/>
              <a:t> </a:t>
            </a:r>
            <a:r>
              <a:rPr lang="en-US" sz="2400" dirty="0" err="1"/>
              <a:t>ir</a:t>
            </a:r>
            <a:r>
              <a:rPr lang="en-US" sz="2400" dirty="0"/>
              <a:t> </a:t>
            </a:r>
            <a:r>
              <a:rPr lang="en-US" sz="2400" dirty="0" err="1"/>
              <a:t>aplaidaus</a:t>
            </a:r>
            <a:r>
              <a:rPr lang="en-US" sz="2400" dirty="0"/>
              <a:t> </a:t>
            </a:r>
            <a:r>
              <a:rPr lang="en-US" sz="2400" dirty="0" err="1"/>
              <a:t>miškininkų</a:t>
            </a:r>
            <a:r>
              <a:rPr lang="en-US" sz="2400" dirty="0"/>
              <a:t> </a:t>
            </a:r>
            <a:r>
              <a:rPr lang="en-US" sz="2400" dirty="0" err="1"/>
              <a:t>darbo</a:t>
            </a:r>
            <a:r>
              <a:rPr lang="en-US" sz="2400" dirty="0"/>
              <a:t> </a:t>
            </a:r>
            <a:r>
              <a:rPr lang="en-US" sz="2400" dirty="0" err="1"/>
              <a:t>požymis</a:t>
            </a:r>
            <a:r>
              <a:rPr lang="en-US" sz="2400" dirty="0"/>
              <a:t>. </a:t>
            </a:r>
            <a:r>
              <a:rPr lang="en-US" sz="2400" dirty="0" err="1"/>
              <a:t>Galiausiai</a:t>
            </a:r>
            <a:r>
              <a:rPr lang="en-US" sz="2400" dirty="0"/>
              <a:t> </a:t>
            </a:r>
            <a:r>
              <a:rPr lang="en-US" sz="2400" dirty="0" err="1"/>
              <a:t>trūnijantys</a:t>
            </a:r>
            <a:r>
              <a:rPr lang="en-US" sz="2400" dirty="0"/>
              <a:t> </a:t>
            </a:r>
            <a:r>
              <a:rPr lang="en-US" sz="2400" dirty="0" err="1"/>
              <a:t>kamienai</a:t>
            </a:r>
            <a:r>
              <a:rPr lang="en-US" sz="2400" dirty="0"/>
              <a:t> – tai </a:t>
            </a:r>
            <a:r>
              <a:rPr lang="en-US" sz="2400" dirty="0" err="1"/>
              <a:t>juk</a:t>
            </a:r>
            <a:r>
              <a:rPr lang="en-US" sz="2400" dirty="0"/>
              <a:t> </a:t>
            </a:r>
            <a:r>
              <a:rPr lang="en-US" sz="2400" dirty="0" err="1"/>
              <a:t>miško</a:t>
            </a:r>
            <a:r>
              <a:rPr lang="en-US" sz="2400" dirty="0"/>
              <a:t> </a:t>
            </a:r>
            <a:r>
              <a:rPr lang="en-US" sz="2400" dirty="0" err="1"/>
              <a:t>kenkėjų</a:t>
            </a:r>
            <a:r>
              <a:rPr lang="en-US" sz="2400" dirty="0"/>
              <a:t> „</a:t>
            </a:r>
            <a:r>
              <a:rPr lang="en-US" sz="2400" dirty="0" err="1"/>
              <a:t>peryklos</a:t>
            </a:r>
            <a:r>
              <a:rPr lang="en-US" sz="2400" dirty="0"/>
              <a:t>“.</a:t>
            </a:r>
            <a:r>
              <a:rPr lang="en-US" sz="2000" dirty="0"/>
              <a:t/>
            </a:r>
            <a:br>
              <a:rPr lang="en-US" sz="2000" dirty="0"/>
            </a:b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9744" y="3513791"/>
            <a:ext cx="6032256" cy="307910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 y="3581400"/>
            <a:ext cx="5200650" cy="30114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 y="167569"/>
            <a:ext cx="4193722" cy="3185231"/>
          </a:xfrm>
          <a:prstGeom prst="rect">
            <a:avLst/>
          </a:prstGeom>
        </p:spPr>
      </p:pic>
    </p:spTree>
    <p:extLst>
      <p:ext uri="{BB962C8B-B14F-4D97-AF65-F5344CB8AC3E}">
        <p14:creationId xmlns:p14="http://schemas.microsoft.com/office/powerpoint/2010/main" val="17089339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5"/>
          <p:cNvSpPr txBox="1">
            <a:spLocks noChangeArrowheads="1"/>
          </p:cNvSpPr>
          <p:nvPr/>
        </p:nvSpPr>
        <p:spPr bwMode="auto">
          <a:xfrm>
            <a:off x="4839705" y="5578603"/>
            <a:ext cx="406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Šimonių giria</a:t>
            </a:r>
          </a:p>
        </p:txBody>
      </p:sp>
      <p:sp>
        <p:nvSpPr>
          <p:cNvPr id="24581" name="TextBox 7"/>
          <p:cNvSpPr txBox="1">
            <a:spLocks noChangeArrowheads="1"/>
          </p:cNvSpPr>
          <p:nvPr/>
        </p:nvSpPr>
        <p:spPr bwMode="auto">
          <a:xfrm>
            <a:off x="598473" y="5597816"/>
            <a:ext cx="269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Labanoras</a:t>
            </a:r>
          </a:p>
        </p:txBody>
      </p:sp>
      <p:sp>
        <p:nvSpPr>
          <p:cNvPr id="24582" name="TextBox 8"/>
          <p:cNvSpPr txBox="1">
            <a:spLocks noChangeArrowheads="1"/>
          </p:cNvSpPr>
          <p:nvPr/>
        </p:nvSpPr>
        <p:spPr bwMode="auto">
          <a:xfrm>
            <a:off x="9193610" y="5597816"/>
            <a:ext cx="210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b="1">
                <a:solidFill>
                  <a:schemeClr val="bg1"/>
                </a:solidFill>
              </a:rPr>
              <a:t>Žalioji giria</a:t>
            </a:r>
          </a:p>
        </p:txBody>
      </p:sp>
      <p:sp>
        <p:nvSpPr>
          <p:cNvPr id="2" name="TextBox 1"/>
          <p:cNvSpPr txBox="1"/>
          <p:nvPr/>
        </p:nvSpPr>
        <p:spPr>
          <a:xfrm>
            <a:off x="608806" y="522514"/>
            <a:ext cx="9206998" cy="1828800"/>
          </a:xfrm>
          <a:prstGeom prst="rect">
            <a:avLst/>
          </a:prstGeom>
          <a:noFill/>
        </p:spPr>
        <p:txBody>
          <a:bodyPr wrap="square" rtlCol="0">
            <a:spAutoFit/>
          </a:bodyPr>
          <a:lstStyle/>
          <a:p>
            <a:endParaRPr lang="en-US"/>
          </a:p>
        </p:txBody>
      </p:sp>
      <p:sp>
        <p:nvSpPr>
          <p:cNvPr id="3" name="TextBox 2"/>
          <p:cNvSpPr txBox="1"/>
          <p:nvPr/>
        </p:nvSpPr>
        <p:spPr>
          <a:xfrm>
            <a:off x="222081" y="1907909"/>
            <a:ext cx="11756571" cy="1600438"/>
          </a:xfrm>
          <a:prstGeom prst="rect">
            <a:avLst/>
          </a:prstGeom>
          <a:noFill/>
        </p:spPr>
        <p:txBody>
          <a:bodyPr wrap="square" rtlCol="0">
            <a:spAutoFit/>
          </a:bodyPr>
          <a:lstStyle/>
          <a:p>
            <a:pPr algn="ctr"/>
            <a:r>
              <a:rPr lang="lt-LT" altLang="x-none" sz="4400" dirty="0" smtClean="0"/>
              <a:t>SENGIRĖ</a:t>
            </a:r>
            <a:endParaRPr lang="en-US" sz="4400" dirty="0" smtClean="0"/>
          </a:p>
          <a:p>
            <a:pPr algn="ctr"/>
            <a:endParaRPr lang="en-US" altLang="x-none" sz="3600"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027948"/>
            <a:ext cx="4324350" cy="3306856"/>
          </a:xfrm>
          <a:prstGeom prst="rect">
            <a:avLst/>
          </a:prstGeom>
        </p:spPr>
      </p:pic>
    </p:spTree>
    <p:extLst>
      <p:ext uri="{BB962C8B-B14F-4D97-AF65-F5344CB8AC3E}">
        <p14:creationId xmlns:p14="http://schemas.microsoft.com/office/powerpoint/2010/main" val="13925464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415920" y="195179"/>
            <a:ext cx="11417492" cy="6492491"/>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SENGIRĖS - </a:t>
            </a:r>
            <a:r>
              <a:rPr lang="en-US" b="1" dirty="0" err="1" smtClean="0"/>
              <a:t>pirmapradžiai</a:t>
            </a:r>
            <a:r>
              <a:rPr lang="en-US" b="1" dirty="0" smtClean="0"/>
              <a:t>, ŽMOGAUS NEPALIESTI  MIŠKAI, kai </a:t>
            </a:r>
            <a:r>
              <a:rPr lang="en-US" b="1" dirty="0" err="1" smtClean="0"/>
              <a:t>miškas</a:t>
            </a:r>
            <a:r>
              <a:rPr lang="en-US" b="1" dirty="0" smtClean="0"/>
              <a:t> </a:t>
            </a:r>
            <a:r>
              <a:rPr lang="en-US" b="1" dirty="0" err="1" smtClean="0"/>
              <a:t>auga</a:t>
            </a:r>
            <a:r>
              <a:rPr lang="en-US" b="1" dirty="0" smtClean="0"/>
              <a:t>, </a:t>
            </a:r>
            <a:r>
              <a:rPr lang="en-US" b="1" dirty="0" err="1" smtClean="0"/>
              <a:t>bręsta</a:t>
            </a:r>
            <a:r>
              <a:rPr lang="en-US" b="1" dirty="0" smtClean="0"/>
              <a:t> </a:t>
            </a:r>
            <a:r>
              <a:rPr lang="en-US" b="1" dirty="0" err="1" smtClean="0"/>
              <a:t>ir</a:t>
            </a:r>
            <a:r>
              <a:rPr lang="en-US" b="1" dirty="0" smtClean="0"/>
              <a:t> </a:t>
            </a:r>
            <a:r>
              <a:rPr lang="en-US" b="1" dirty="0" err="1" smtClean="0"/>
              <a:t>atsinaujina</a:t>
            </a:r>
            <a:r>
              <a:rPr lang="en-US" b="1" dirty="0" smtClean="0"/>
              <a:t> pats. </a:t>
            </a:r>
            <a:br>
              <a:rPr lang="en-US" b="1" dirty="0" smtClean="0"/>
            </a:br>
            <a:r>
              <a:rPr lang="en-US" dirty="0" smtClean="0"/>
              <a:t/>
            </a:r>
            <a:br>
              <a:rPr lang="en-US" dirty="0" smtClean="0"/>
            </a:br>
            <a:r>
              <a:rPr lang="en-US" dirty="0" err="1" smtClean="0"/>
              <a:t>Mokslininkai</a:t>
            </a:r>
            <a:r>
              <a:rPr lang="en-US" dirty="0" smtClean="0"/>
              <a:t> teigia, </a:t>
            </a:r>
            <a:r>
              <a:rPr lang="en-US" dirty="0" err="1" smtClean="0"/>
              <a:t>kad</a:t>
            </a:r>
            <a:r>
              <a:rPr lang="en-US" dirty="0" smtClean="0"/>
              <a:t> tam, jog </a:t>
            </a:r>
            <a:r>
              <a:rPr lang="en-US" dirty="0" err="1" smtClean="0"/>
              <a:t>paprastas</a:t>
            </a:r>
            <a:r>
              <a:rPr lang="en-US" dirty="0" smtClean="0"/>
              <a:t> </a:t>
            </a:r>
            <a:r>
              <a:rPr lang="en-US" dirty="0" err="1" smtClean="0"/>
              <a:t>miškas</a:t>
            </a:r>
            <a:r>
              <a:rPr lang="en-US" dirty="0" smtClean="0"/>
              <a:t> </a:t>
            </a:r>
            <a:r>
              <a:rPr lang="en-US" dirty="0" err="1" smtClean="0"/>
              <a:t>vėl</a:t>
            </a:r>
            <a:r>
              <a:rPr lang="en-US" dirty="0" smtClean="0"/>
              <a:t> </a:t>
            </a:r>
            <a:r>
              <a:rPr lang="en-US" dirty="0" err="1" smtClean="0"/>
              <a:t>taptų</a:t>
            </a:r>
            <a:r>
              <a:rPr lang="en-US" dirty="0" smtClean="0"/>
              <a:t> </a:t>
            </a:r>
            <a:r>
              <a:rPr lang="en-US" dirty="0" err="1" smtClean="0"/>
              <a:t>sengire</a:t>
            </a:r>
            <a:r>
              <a:rPr lang="en-US" dirty="0" smtClean="0"/>
              <a:t>, </a:t>
            </a:r>
            <a:r>
              <a:rPr lang="en-US" dirty="0" err="1" smtClean="0"/>
              <a:t>reikia</a:t>
            </a:r>
            <a:r>
              <a:rPr lang="en-US" dirty="0" smtClean="0"/>
              <a:t>, </a:t>
            </a:r>
            <a:r>
              <a:rPr lang="en-US" dirty="0" err="1" smtClean="0"/>
              <a:t>kad</a:t>
            </a:r>
            <a:r>
              <a:rPr lang="en-US" dirty="0" smtClean="0"/>
              <a:t> </a:t>
            </a:r>
            <a:r>
              <a:rPr lang="en-US" dirty="0" err="1" smtClean="0"/>
              <a:t>pasikeistų</a:t>
            </a:r>
            <a:r>
              <a:rPr lang="en-US" dirty="0" smtClean="0"/>
              <a:t> </a:t>
            </a:r>
            <a:r>
              <a:rPr lang="en-US" b="1" dirty="0" err="1" smtClean="0"/>
              <a:t>nuo</a:t>
            </a:r>
            <a:r>
              <a:rPr lang="en-US" b="1" dirty="0" smtClean="0"/>
              <a:t> 1 IKI 4 MEDŽIŲ KARTŲ</a:t>
            </a:r>
            <a:r>
              <a:rPr lang="en-US" dirty="0" smtClean="0"/>
              <a:t>.</a:t>
            </a:r>
            <a:br>
              <a:rPr lang="en-US" dirty="0" smtClean="0"/>
            </a:b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err="1" smtClean="0"/>
              <a:t>Sengirėse</a:t>
            </a:r>
            <a:r>
              <a:rPr lang="en-US" dirty="0" smtClean="0"/>
              <a:t> </a:t>
            </a:r>
            <a:r>
              <a:rPr lang="en-US" b="1" dirty="0" smtClean="0"/>
              <a:t>DAUG NEGYVOS MEDIENOS, </a:t>
            </a:r>
            <a:r>
              <a:rPr lang="en-US" b="1" dirty="0" err="1" smtClean="0"/>
              <a:t>medžiai</a:t>
            </a:r>
            <a:r>
              <a:rPr lang="en-US" b="1" dirty="0" smtClean="0"/>
              <a:t> </a:t>
            </a:r>
            <a:r>
              <a:rPr lang="en-US" b="1" dirty="0" err="1" smtClean="0"/>
              <a:t>įvairiaamžiai</a:t>
            </a:r>
            <a:r>
              <a:rPr lang="en-US" b="1" dirty="0" smtClean="0"/>
              <a:t> </a:t>
            </a:r>
            <a:r>
              <a:rPr lang="en-US" b="1" dirty="0" err="1" smtClean="0"/>
              <a:t>ir</a:t>
            </a:r>
            <a:r>
              <a:rPr lang="en-US" b="1" dirty="0" smtClean="0"/>
              <a:t> </a:t>
            </a:r>
            <a:r>
              <a:rPr lang="en-US" b="1" dirty="0" err="1" smtClean="0"/>
              <a:t>įvairiarūšiai</a:t>
            </a:r>
            <a:r>
              <a:rPr lang="en-US" b="1" dirty="0" smtClean="0"/>
              <a:t>. </a:t>
            </a:r>
            <a:r>
              <a:rPr lang="en-US" dirty="0" smtClean="0"/>
              <a:t>Dar </a:t>
            </a:r>
            <a:r>
              <a:rPr lang="en-US" dirty="0" err="1" smtClean="0"/>
              <a:t>vienas</a:t>
            </a:r>
            <a:r>
              <a:rPr lang="en-US" dirty="0" smtClean="0"/>
              <a:t> </a:t>
            </a:r>
            <a:r>
              <a:rPr lang="en-US" dirty="0" err="1" smtClean="0"/>
              <a:t>svarbus</a:t>
            </a:r>
            <a:r>
              <a:rPr lang="en-US" dirty="0" smtClean="0"/>
              <a:t> </a:t>
            </a:r>
            <a:r>
              <a:rPr lang="en-US" dirty="0" err="1" smtClean="0"/>
              <a:t>požymis</a:t>
            </a:r>
            <a:r>
              <a:rPr lang="en-US" dirty="0" smtClean="0"/>
              <a:t> – </a:t>
            </a:r>
            <a:r>
              <a:rPr lang="en-US" b="1" dirty="0" err="1" smtClean="0"/>
              <a:t>sengirės</a:t>
            </a:r>
            <a:r>
              <a:rPr lang="en-US" b="1" dirty="0" smtClean="0"/>
              <a:t> </a:t>
            </a:r>
            <a:r>
              <a:rPr lang="en-US" b="1" dirty="0" err="1" smtClean="0"/>
              <a:t>turi</a:t>
            </a:r>
            <a:r>
              <a:rPr lang="en-US" b="1" dirty="0" smtClean="0"/>
              <a:t> </a:t>
            </a:r>
            <a:r>
              <a:rPr lang="en-US" b="1" dirty="0" err="1" smtClean="0"/>
              <a:t>užimti</a:t>
            </a:r>
            <a:r>
              <a:rPr lang="en-US" b="1" dirty="0" smtClean="0"/>
              <a:t> DIDELIUS PLOTUS</a:t>
            </a:r>
            <a:r>
              <a:rPr lang="en-US" dirty="0" smtClean="0"/>
              <a:t>. </a:t>
            </a:r>
            <a:r>
              <a:rPr lang="en-US" dirty="0" err="1" smtClean="0"/>
              <a:t>Tik</a:t>
            </a:r>
            <a:r>
              <a:rPr lang="en-US" dirty="0" smtClean="0"/>
              <a:t> </a:t>
            </a:r>
            <a:r>
              <a:rPr lang="en-US" dirty="0" err="1" smtClean="0"/>
              <a:t>dideliuose</a:t>
            </a:r>
            <a:r>
              <a:rPr lang="en-US" dirty="0" smtClean="0"/>
              <a:t> </a:t>
            </a:r>
            <a:r>
              <a:rPr lang="en-US" dirty="0" err="1" smtClean="0"/>
              <a:t>masyvuose</a:t>
            </a:r>
            <a:r>
              <a:rPr lang="en-US" dirty="0" smtClean="0"/>
              <a:t> </a:t>
            </a:r>
            <a:r>
              <a:rPr lang="en-US" dirty="0" err="1" smtClean="0"/>
              <a:t>gali</a:t>
            </a:r>
            <a:r>
              <a:rPr lang="en-US" dirty="0" smtClean="0"/>
              <a:t> </a:t>
            </a:r>
            <a:r>
              <a:rPr lang="en-US" dirty="0" err="1" smtClean="0"/>
              <a:t>vykti</a:t>
            </a:r>
            <a:r>
              <a:rPr lang="en-US" dirty="0" smtClean="0"/>
              <a:t> </a:t>
            </a:r>
            <a:r>
              <a:rPr lang="en-US" dirty="0" err="1" smtClean="0"/>
              <a:t>visi</a:t>
            </a:r>
            <a:r>
              <a:rPr lang="en-US" dirty="0" smtClean="0"/>
              <a:t> </a:t>
            </a:r>
            <a:r>
              <a:rPr lang="en-US" dirty="0" err="1" smtClean="0"/>
              <a:t>natūralūs</a:t>
            </a:r>
            <a:r>
              <a:rPr lang="en-US" dirty="0" smtClean="0"/>
              <a:t> </a:t>
            </a:r>
            <a:r>
              <a:rPr lang="en-US" dirty="0" err="1" smtClean="0"/>
              <a:t>procesai</a:t>
            </a:r>
            <a:r>
              <a:rPr lang="en-US" dirty="0" smtClean="0"/>
              <a:t>.</a:t>
            </a:r>
            <a:br>
              <a:rPr lang="en-US" dirty="0" smtClean="0"/>
            </a:br>
            <a:r>
              <a:rPr lang="en-US" dirty="0" smtClean="0"/>
              <a:t/>
            </a:r>
            <a:br>
              <a:rPr lang="en-US" dirty="0" smtClean="0"/>
            </a:br>
            <a:r>
              <a:rPr lang="en-US" dirty="0" err="1" smtClean="0"/>
              <a:t>Lietuva</a:t>
            </a:r>
            <a:r>
              <a:rPr lang="en-US" dirty="0" smtClean="0"/>
              <a:t> </a:t>
            </a:r>
            <a:r>
              <a:rPr lang="en-US" dirty="0" err="1" smtClean="0"/>
              <a:t>turi</a:t>
            </a:r>
            <a:r>
              <a:rPr lang="en-US" dirty="0" smtClean="0"/>
              <a:t> </a:t>
            </a:r>
            <a:r>
              <a:rPr lang="en-US" dirty="0" err="1" smtClean="0"/>
              <a:t>tik</a:t>
            </a:r>
            <a:r>
              <a:rPr lang="en-US" dirty="0" smtClean="0"/>
              <a:t> </a:t>
            </a:r>
            <a:r>
              <a:rPr lang="en-US" dirty="0" err="1" smtClean="0"/>
              <a:t>išlikusius</a:t>
            </a:r>
            <a:r>
              <a:rPr lang="en-US" dirty="0" smtClean="0"/>
              <a:t> </a:t>
            </a:r>
            <a:r>
              <a:rPr lang="en-US" dirty="0" err="1" smtClean="0"/>
              <a:t>sengirių</a:t>
            </a:r>
            <a:r>
              <a:rPr lang="en-US" dirty="0" smtClean="0"/>
              <a:t> </a:t>
            </a:r>
            <a:r>
              <a:rPr lang="en-US" dirty="0" err="1" smtClean="0"/>
              <a:t>fragmentus</a:t>
            </a:r>
            <a:r>
              <a:rPr lang="en-US" dirty="0" smtClean="0"/>
              <a:t>.  </a:t>
            </a:r>
            <a:r>
              <a:rPr lang="en-US" dirty="0" err="1" smtClean="0"/>
              <a:t>Kad</a:t>
            </a:r>
            <a:r>
              <a:rPr lang="en-US" dirty="0" smtClean="0"/>
              <a:t> </a:t>
            </a:r>
            <a:r>
              <a:rPr lang="en-US" dirty="0" err="1" smtClean="0"/>
              <a:t>ateities</a:t>
            </a:r>
            <a:r>
              <a:rPr lang="en-US" dirty="0" smtClean="0"/>
              <a:t> </a:t>
            </a:r>
            <a:r>
              <a:rPr lang="en-US" dirty="0" err="1" smtClean="0"/>
              <a:t>kartos</a:t>
            </a:r>
            <a:r>
              <a:rPr lang="en-US" dirty="0" smtClean="0"/>
              <a:t> </a:t>
            </a:r>
            <a:r>
              <a:rPr lang="en-US" dirty="0" err="1" smtClean="0"/>
              <a:t>džiaugtųsi</a:t>
            </a:r>
            <a:r>
              <a:rPr lang="en-US" dirty="0" smtClean="0"/>
              <a:t> </a:t>
            </a:r>
            <a:r>
              <a:rPr lang="en-US" dirty="0" err="1" smtClean="0"/>
              <a:t>natūralia</a:t>
            </a:r>
            <a:r>
              <a:rPr lang="en-US" dirty="0" smtClean="0"/>
              <a:t> </a:t>
            </a:r>
            <a:r>
              <a:rPr lang="en-US" dirty="0" err="1" smtClean="0"/>
              <a:t>gamta</a:t>
            </a:r>
            <a:r>
              <a:rPr lang="en-US" dirty="0" smtClean="0"/>
              <a:t>, DALĮ LIETUVOS MIŠKŲ </a:t>
            </a:r>
            <a:r>
              <a:rPr lang="en-US" dirty="0" err="1" smtClean="0"/>
              <a:t>reikėtų</a:t>
            </a:r>
            <a:r>
              <a:rPr lang="en-US" dirty="0" smtClean="0"/>
              <a:t> </a:t>
            </a:r>
            <a:r>
              <a:rPr lang="en-US" dirty="0" err="1" smtClean="0"/>
              <a:t>palikti</a:t>
            </a:r>
            <a:r>
              <a:rPr lang="en-US" dirty="0" smtClean="0"/>
              <a:t> </a:t>
            </a:r>
            <a:r>
              <a:rPr lang="en-US" dirty="0" err="1" smtClean="0"/>
              <a:t>sutvarkyti</a:t>
            </a:r>
            <a:r>
              <a:rPr lang="en-US" dirty="0" smtClean="0"/>
              <a:t> </a:t>
            </a:r>
            <a:r>
              <a:rPr lang="en-US" dirty="0" err="1" smtClean="0"/>
              <a:t>pačiai</a:t>
            </a:r>
            <a:r>
              <a:rPr lang="en-US" dirty="0" smtClean="0"/>
              <a:t> </a:t>
            </a:r>
            <a:r>
              <a:rPr lang="en-US" dirty="0" err="1" smtClean="0"/>
              <a:t>Gamtai</a:t>
            </a:r>
            <a:r>
              <a:rPr lang="en-US" dirty="0" smtClean="0"/>
              <a:t> - </a:t>
            </a:r>
            <a:r>
              <a:rPr lang="en-US" dirty="0" err="1" smtClean="0"/>
              <a:t>natūralioms</a:t>
            </a:r>
            <a:r>
              <a:rPr lang="en-US" dirty="0" smtClean="0"/>
              <a:t>, BŪSIMOMS SENGIRĖMS</a:t>
            </a:r>
            <a:r>
              <a:rPr lang="en-US" dirty="0"/>
              <a:t>.</a:t>
            </a:r>
            <a:br>
              <a:rPr lang="en-US" dirty="0"/>
            </a:br>
            <a:r>
              <a:rPr lang="en-US" dirty="0"/>
              <a:t/>
            </a:r>
            <a:br>
              <a:rPr lang="en-US" dirty="0"/>
            </a:br>
            <a:r>
              <a:rPr lang="en-US" b="1" dirty="0" smtClean="0"/>
              <a:t>GERIAUSIAS BŪDAS IŠSAUGOTI SENGIRĘ – </a:t>
            </a:r>
            <a:r>
              <a:rPr lang="en-US" b="1" dirty="0" err="1"/>
              <a:t>nevykdyti</a:t>
            </a:r>
            <a:r>
              <a:rPr lang="en-US" b="1" dirty="0"/>
              <a:t> </a:t>
            </a:r>
            <a:r>
              <a:rPr lang="en-US" b="1" dirty="0" err="1"/>
              <a:t>jokios</a:t>
            </a:r>
            <a:r>
              <a:rPr lang="en-US" b="1" dirty="0"/>
              <a:t> </a:t>
            </a:r>
            <a:r>
              <a:rPr lang="en-US" b="1" dirty="0" err="1" smtClean="0"/>
              <a:t>ūkinės</a:t>
            </a:r>
            <a:r>
              <a:rPr lang="en-US" b="1" dirty="0" smtClean="0"/>
              <a:t> </a:t>
            </a:r>
            <a:r>
              <a:rPr lang="en-US" b="1" dirty="0" err="1"/>
              <a:t>veiklos</a:t>
            </a:r>
            <a:r>
              <a:rPr lang="en-US" b="1" dirty="0"/>
              <a:t>.</a:t>
            </a:r>
          </a:p>
        </p:txBody>
      </p:sp>
    </p:spTree>
    <p:extLst>
      <p:ext uri="{BB962C8B-B14F-4D97-AF65-F5344CB8AC3E}">
        <p14:creationId xmlns:p14="http://schemas.microsoft.com/office/powerpoint/2010/main" val="16029347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smtClean="0"/>
              <a:t>Europoje</a:t>
            </a:r>
            <a:r>
              <a:rPr lang="en-US" smtClean="0"/>
              <a:t> yra </a:t>
            </a:r>
            <a:r>
              <a:rPr lang="en-US" err="1" smtClean="0"/>
              <a:t>išlikusi</a:t>
            </a:r>
            <a:r>
              <a:rPr lang="en-US" smtClean="0"/>
              <a:t> tik </a:t>
            </a:r>
            <a:r>
              <a:rPr lang="en-US" err="1" smtClean="0"/>
              <a:t>viena</a:t>
            </a:r>
            <a:r>
              <a:rPr lang="en-US" smtClean="0"/>
              <a:t> </a:t>
            </a:r>
            <a:r>
              <a:rPr lang="en-US" err="1" smtClean="0"/>
              <a:t>sengirė</a:t>
            </a:r>
            <a:r>
              <a:rPr lang="en-US" smtClean="0"/>
              <a:t> </a:t>
            </a:r>
            <a:r>
              <a:rPr lang="mr-IN" smtClean="0"/>
              <a:t>–</a:t>
            </a:r>
            <a:r>
              <a:rPr lang="en-US" smtClean="0"/>
              <a:t> BELOVEŽAS (</a:t>
            </a:r>
            <a:r>
              <a:rPr lang="en-US" err="1" smtClean="0"/>
              <a:t>Lenkija</a:t>
            </a:r>
            <a:r>
              <a:rPr lang="en-US" smtClean="0"/>
              <a:t>, </a:t>
            </a:r>
            <a:r>
              <a:rPr lang="en-US" err="1" smtClean="0"/>
              <a:t>Baltarusija</a:t>
            </a:r>
            <a:r>
              <a:rPr lang="en-US" smtClean="0"/>
              <a:t>), </a:t>
            </a:r>
            <a:r>
              <a:rPr lang="en-US" err="1" smtClean="0"/>
              <a:t>visur</a:t>
            </a:r>
            <a:r>
              <a:rPr lang="en-US" smtClean="0"/>
              <a:t> </a:t>
            </a:r>
            <a:r>
              <a:rPr lang="en-US" err="1" smtClean="0"/>
              <a:t>kitur</a:t>
            </a:r>
            <a:r>
              <a:rPr lang="en-US" smtClean="0"/>
              <a:t> </a:t>
            </a:r>
            <a:r>
              <a:rPr lang="mr-IN" smtClean="0"/>
              <a:t>–</a:t>
            </a:r>
            <a:r>
              <a:rPr lang="en-US" smtClean="0"/>
              <a:t> </a:t>
            </a:r>
            <a:r>
              <a:rPr lang="en-US" err="1" smtClean="0"/>
              <a:t>sengirių</a:t>
            </a:r>
            <a:r>
              <a:rPr lang="en-US" smtClean="0"/>
              <a:t> </a:t>
            </a:r>
            <a:r>
              <a:rPr lang="en-US" err="1" smtClean="0"/>
              <a:t>likučiai</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053" y="2015282"/>
            <a:ext cx="6076379" cy="461515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15282"/>
            <a:ext cx="6153539" cy="4615154"/>
          </a:xfrm>
          <a:prstGeom prst="rect">
            <a:avLst/>
          </a:prstGeom>
        </p:spPr>
      </p:pic>
    </p:spTree>
    <p:extLst>
      <p:ext uri="{BB962C8B-B14F-4D97-AF65-F5344CB8AC3E}">
        <p14:creationId xmlns:p14="http://schemas.microsoft.com/office/powerpoint/2010/main" val="1668193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5227" y="485192"/>
            <a:ext cx="3176773" cy="606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78" y="485192"/>
            <a:ext cx="9125556" cy="6066421"/>
          </a:xfrm>
        </p:spPr>
      </p:pic>
      <p:pic>
        <p:nvPicPr>
          <p:cNvPr id="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836" y="1800121"/>
            <a:ext cx="2356562" cy="419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3846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9150" y="476250"/>
            <a:ext cx="10757154" cy="5887974"/>
          </a:xfrm>
        </p:spPr>
        <p:txBody>
          <a:bodyPr/>
          <a:lstStyle/>
          <a:p>
            <a:pPr marL="0" indent="0">
              <a:buNone/>
            </a:pPr>
            <a:r>
              <a:rPr lang="en-US" b="1" dirty="0" smtClean="0"/>
              <a:t>SENGIRĖS </a:t>
            </a:r>
            <a:r>
              <a:rPr lang="mr-IN" b="1" dirty="0" smtClean="0"/>
              <a:t>–</a:t>
            </a:r>
            <a:r>
              <a:rPr lang="en-US" b="1" dirty="0" smtClean="0"/>
              <a:t> GERIAUSIA GYVYBĖS APSAUGA</a:t>
            </a:r>
          </a:p>
          <a:p>
            <a:pPr marL="0" indent="0">
              <a:buNone/>
            </a:pPr>
            <a:r>
              <a:rPr lang="en-US" dirty="0" err="1" smtClean="0"/>
              <a:t>Sengirės</a:t>
            </a:r>
            <a:r>
              <a:rPr lang="en-US" dirty="0" smtClean="0"/>
              <a:t> </a:t>
            </a:r>
            <a:r>
              <a:rPr lang="en-US" dirty="0" err="1" smtClean="0"/>
              <a:t>yra</a:t>
            </a:r>
            <a:r>
              <a:rPr lang="en-US" dirty="0" smtClean="0"/>
              <a:t> </a:t>
            </a:r>
            <a:r>
              <a:rPr lang="en-US" dirty="0" err="1" smtClean="0"/>
              <a:t>idealios</a:t>
            </a:r>
            <a:r>
              <a:rPr lang="en-US" dirty="0" smtClean="0"/>
              <a:t> </a:t>
            </a:r>
            <a:r>
              <a:rPr lang="en-US" dirty="0" err="1" smtClean="0"/>
              <a:t>saugomos</a:t>
            </a:r>
            <a:r>
              <a:rPr lang="en-US" dirty="0" smtClean="0"/>
              <a:t> </a:t>
            </a:r>
            <a:r>
              <a:rPr lang="en-US" dirty="0" err="1" smtClean="0"/>
              <a:t>teritorijos</a:t>
            </a:r>
            <a:r>
              <a:rPr lang="en-US" dirty="0" smtClean="0"/>
              <a:t>, </a:t>
            </a:r>
            <a:r>
              <a:rPr lang="en-US" dirty="0" err="1" smtClean="0"/>
              <a:t>jose</a:t>
            </a:r>
            <a:r>
              <a:rPr lang="en-US" dirty="0" smtClean="0"/>
              <a:t> </a:t>
            </a:r>
            <a:r>
              <a:rPr lang="en-US" dirty="0" err="1" smtClean="0"/>
              <a:t>vyksta</a:t>
            </a:r>
            <a:r>
              <a:rPr lang="en-US" dirty="0" smtClean="0"/>
              <a:t> </a:t>
            </a:r>
            <a:r>
              <a:rPr lang="en-US" dirty="0" err="1" smtClean="0"/>
              <a:t>tik</a:t>
            </a:r>
            <a:r>
              <a:rPr lang="en-US" dirty="0" smtClean="0"/>
              <a:t> </a:t>
            </a:r>
            <a:r>
              <a:rPr lang="en-US" dirty="0" err="1" smtClean="0"/>
              <a:t>natūralūs</a:t>
            </a:r>
            <a:r>
              <a:rPr lang="en-US" dirty="0" smtClean="0"/>
              <a:t> </a:t>
            </a:r>
            <a:r>
              <a:rPr lang="en-US" dirty="0" err="1" smtClean="0"/>
              <a:t>procesai</a:t>
            </a:r>
            <a:r>
              <a:rPr lang="en-US" dirty="0" smtClean="0"/>
              <a:t>, </a:t>
            </a:r>
            <a:r>
              <a:rPr lang="en-US" dirty="0" err="1" smtClean="0"/>
              <a:t>todėl</a:t>
            </a:r>
            <a:r>
              <a:rPr lang="en-US" dirty="0" smtClean="0"/>
              <a:t> </a:t>
            </a:r>
            <a:r>
              <a:rPr lang="en-US" dirty="0" err="1" smtClean="0"/>
              <a:t>visiškai</a:t>
            </a:r>
            <a:r>
              <a:rPr lang="en-US" dirty="0" smtClean="0"/>
              <a:t> </a:t>
            </a:r>
            <a:r>
              <a:rPr lang="en-US" dirty="0" err="1" smtClean="0"/>
              <a:t>nereikalingas</a:t>
            </a:r>
            <a:r>
              <a:rPr lang="en-US" dirty="0" smtClean="0"/>
              <a:t> </a:t>
            </a:r>
            <a:r>
              <a:rPr lang="en-US" dirty="0" err="1" smtClean="0"/>
              <a:t>žmogaus</a:t>
            </a:r>
            <a:r>
              <a:rPr lang="en-US" dirty="0" smtClean="0"/>
              <a:t> </a:t>
            </a:r>
            <a:r>
              <a:rPr lang="en-US" dirty="0" err="1" smtClean="0"/>
              <a:t>įsikišimas</a:t>
            </a:r>
            <a:r>
              <a:rPr lang="en-US" dirty="0" smtClean="0"/>
              <a:t> </a:t>
            </a:r>
            <a:r>
              <a:rPr lang="en-US" dirty="0" err="1" smtClean="0"/>
              <a:t>ir</a:t>
            </a:r>
            <a:r>
              <a:rPr lang="en-US" dirty="0" smtClean="0"/>
              <a:t> </a:t>
            </a:r>
            <a:r>
              <a:rPr lang="en-US" dirty="0" err="1" smtClean="0"/>
              <a:t>gamtotvarka</a:t>
            </a:r>
            <a:r>
              <a:rPr lang="en-US" dirty="0" smtClean="0"/>
              <a:t>. </a:t>
            </a:r>
            <a:br>
              <a:rPr lang="en-US" dirty="0" smtClean="0"/>
            </a:br>
            <a:r>
              <a:rPr lang="en-US" dirty="0" smtClean="0"/>
              <a:t/>
            </a:r>
            <a:br>
              <a:rPr lang="en-US" dirty="0" smtClean="0"/>
            </a:br>
            <a:r>
              <a:rPr lang="en-US" b="1" dirty="0" err="1" smtClean="0"/>
              <a:t>Lyginant</a:t>
            </a:r>
            <a:r>
              <a:rPr lang="en-US" b="1" dirty="0" smtClean="0"/>
              <a:t> </a:t>
            </a:r>
            <a:r>
              <a:rPr lang="en-US" b="1" dirty="0" err="1" smtClean="0"/>
              <a:t>sengires</a:t>
            </a:r>
            <a:r>
              <a:rPr lang="en-US" b="1" dirty="0" smtClean="0"/>
              <a:t> </a:t>
            </a:r>
            <a:r>
              <a:rPr lang="en-US" b="1" dirty="0" err="1" smtClean="0"/>
              <a:t>su</a:t>
            </a:r>
            <a:r>
              <a:rPr lang="en-US" b="1" dirty="0" smtClean="0"/>
              <a:t> </a:t>
            </a:r>
            <a:r>
              <a:rPr lang="en-US" b="1" dirty="0" err="1" smtClean="0"/>
              <a:t>dabartiniais</a:t>
            </a:r>
            <a:r>
              <a:rPr lang="en-US" b="1" dirty="0" smtClean="0"/>
              <a:t> </a:t>
            </a:r>
            <a:r>
              <a:rPr lang="en-US" b="1" dirty="0" err="1" smtClean="0"/>
              <a:t>miškais</a:t>
            </a:r>
            <a:r>
              <a:rPr lang="en-US" b="1" dirty="0" smtClean="0"/>
              <a:t> </a:t>
            </a:r>
            <a:r>
              <a:rPr lang="en-US" b="1" dirty="0" err="1" smtClean="0"/>
              <a:t>galima</a:t>
            </a:r>
            <a:r>
              <a:rPr lang="en-US" b="1" dirty="0" smtClean="0"/>
              <a:t> </a:t>
            </a:r>
            <a:r>
              <a:rPr lang="en-US" b="1" dirty="0" err="1" smtClean="0"/>
              <a:t>nustatyti</a:t>
            </a:r>
            <a:r>
              <a:rPr lang="en-US" b="1" dirty="0" smtClean="0"/>
              <a:t>, </a:t>
            </a:r>
            <a:r>
              <a:rPr lang="en-US" b="1" dirty="0" err="1" smtClean="0"/>
              <a:t>ko</a:t>
            </a:r>
            <a:r>
              <a:rPr lang="en-US" b="1" dirty="0" smtClean="0"/>
              <a:t> </a:t>
            </a:r>
            <a:r>
              <a:rPr lang="en-US" b="1" dirty="0" err="1" smtClean="0"/>
              <a:t>trūksta</a:t>
            </a:r>
            <a:r>
              <a:rPr lang="en-US" b="1" dirty="0" smtClean="0"/>
              <a:t> </a:t>
            </a:r>
            <a:r>
              <a:rPr lang="en-US" dirty="0" err="1" smtClean="0"/>
              <a:t>dabartiniuose</a:t>
            </a:r>
            <a:r>
              <a:rPr lang="en-US" dirty="0" smtClean="0"/>
              <a:t> </a:t>
            </a:r>
            <a:r>
              <a:rPr lang="en-US" dirty="0" err="1" smtClean="0"/>
              <a:t>ūkiniuose</a:t>
            </a:r>
            <a:r>
              <a:rPr lang="en-US" dirty="0" smtClean="0"/>
              <a:t> </a:t>
            </a:r>
            <a:r>
              <a:rPr lang="en-US" dirty="0" err="1" smtClean="0"/>
              <a:t>ar</a:t>
            </a:r>
            <a:r>
              <a:rPr lang="en-US" dirty="0" smtClean="0"/>
              <a:t> </a:t>
            </a:r>
            <a:r>
              <a:rPr lang="en-US" dirty="0" err="1" smtClean="0"/>
              <a:t>saugomų</a:t>
            </a:r>
            <a:r>
              <a:rPr lang="en-US" dirty="0" smtClean="0"/>
              <a:t> </a:t>
            </a:r>
            <a:r>
              <a:rPr lang="en-US" dirty="0" err="1" smtClean="0"/>
              <a:t>teritorijų</a:t>
            </a:r>
            <a:r>
              <a:rPr lang="en-US" dirty="0" smtClean="0"/>
              <a:t> </a:t>
            </a:r>
            <a:r>
              <a:rPr lang="en-US" dirty="0" err="1" smtClean="0"/>
              <a:t>miškuose</a:t>
            </a:r>
            <a:r>
              <a:rPr lang="en-US" dirty="0" smtClean="0"/>
              <a:t>.</a:t>
            </a:r>
            <a:br>
              <a:rPr lang="en-US" dirty="0" smtClean="0"/>
            </a:br>
            <a:r>
              <a:rPr lang="en-US" dirty="0" smtClean="0"/>
              <a:t/>
            </a:r>
            <a:br>
              <a:rPr lang="en-US" dirty="0" smtClean="0"/>
            </a:br>
            <a:r>
              <a:rPr lang="en-US" dirty="0" err="1" smtClean="0"/>
              <a:t>Sengirės</a:t>
            </a:r>
            <a:r>
              <a:rPr lang="en-US" dirty="0" smtClean="0"/>
              <a:t> </a:t>
            </a:r>
            <a:r>
              <a:rPr lang="en-US" dirty="0" err="1" smtClean="0"/>
              <a:t>yra</a:t>
            </a:r>
            <a:r>
              <a:rPr lang="en-US" dirty="0" smtClean="0"/>
              <a:t> </a:t>
            </a:r>
            <a:r>
              <a:rPr lang="en-US" dirty="0" err="1" smtClean="0"/>
              <a:t>daugelio</a:t>
            </a:r>
            <a:r>
              <a:rPr lang="en-US" dirty="0" smtClean="0"/>
              <a:t> </a:t>
            </a:r>
            <a:r>
              <a:rPr lang="en-US" dirty="0" err="1" smtClean="0"/>
              <a:t>nykstančių</a:t>
            </a:r>
            <a:r>
              <a:rPr lang="en-US" dirty="0" smtClean="0"/>
              <a:t> </a:t>
            </a:r>
            <a:r>
              <a:rPr lang="en-US" dirty="0" err="1" smtClean="0"/>
              <a:t>rūšių</a:t>
            </a:r>
            <a:r>
              <a:rPr lang="en-US" dirty="0" smtClean="0"/>
              <a:t> </a:t>
            </a:r>
            <a:r>
              <a:rPr lang="en-US" dirty="0" err="1" smtClean="0"/>
              <a:t>buveinė</a:t>
            </a:r>
            <a:r>
              <a:rPr lang="en-US" dirty="0" smtClean="0"/>
              <a:t> </a:t>
            </a:r>
            <a:r>
              <a:rPr lang="en-US" dirty="0" err="1" smtClean="0"/>
              <a:t>ir</a:t>
            </a:r>
            <a:r>
              <a:rPr lang="en-US" dirty="0" smtClean="0"/>
              <a:t> </a:t>
            </a:r>
            <a:r>
              <a:rPr lang="en-US" dirty="0" err="1" smtClean="0"/>
              <a:t>yra</a:t>
            </a:r>
            <a:r>
              <a:rPr lang="en-US" dirty="0" smtClean="0"/>
              <a:t> </a:t>
            </a:r>
            <a:r>
              <a:rPr lang="en-US" b="1" dirty="0" smtClean="0"/>
              <a:t>GERIAUSIA GYVYBĖS APSAUGA.</a:t>
            </a:r>
            <a:r>
              <a:rPr lang="en-US" dirty="0" smtClean="0"/>
              <a:t> </a:t>
            </a:r>
            <a:br>
              <a:rPr lang="en-US" dirty="0" smtClean="0"/>
            </a:br>
            <a:r>
              <a:rPr lang="en-US" dirty="0" smtClean="0"/>
              <a:t/>
            </a:r>
            <a:br>
              <a:rPr lang="en-US" dirty="0" smtClean="0"/>
            </a:br>
            <a:r>
              <a:rPr lang="en-US" b="1" dirty="0" err="1" smtClean="0"/>
              <a:t>Gyvybės</a:t>
            </a:r>
            <a:r>
              <a:rPr lang="en-US" b="1" dirty="0" smtClean="0"/>
              <a:t> </a:t>
            </a:r>
            <a:r>
              <a:rPr lang="en-US" b="1" dirty="0" err="1" smtClean="0"/>
              <a:t>rūšių</a:t>
            </a:r>
            <a:r>
              <a:rPr lang="en-US" b="1" dirty="0" smtClean="0"/>
              <a:t> </a:t>
            </a:r>
            <a:r>
              <a:rPr lang="en-US" b="1" dirty="0" err="1" smtClean="0"/>
              <a:t>įvairovė</a:t>
            </a:r>
            <a:r>
              <a:rPr lang="en-US" b="1" dirty="0" smtClean="0"/>
              <a:t> </a:t>
            </a:r>
            <a:r>
              <a:rPr lang="en-US" b="1" dirty="0" err="1" smtClean="0"/>
              <a:t>ir</a:t>
            </a:r>
            <a:r>
              <a:rPr lang="en-US" b="1" dirty="0" smtClean="0"/>
              <a:t> </a:t>
            </a:r>
            <a:r>
              <a:rPr lang="en-US" b="1" dirty="0" err="1" smtClean="0"/>
              <a:t>gausa</a:t>
            </a:r>
            <a:r>
              <a:rPr lang="en-US" b="1" dirty="0" smtClean="0"/>
              <a:t> - MIŠKO SVEIKATOS </a:t>
            </a:r>
            <a:r>
              <a:rPr lang="en-US" b="1" dirty="0" err="1" smtClean="0"/>
              <a:t>sąlyga</a:t>
            </a:r>
            <a:r>
              <a:rPr lang="en-US" dirty="0" smtClean="0"/>
              <a:t>. </a:t>
            </a:r>
            <a:r>
              <a:rPr lang="en-US" dirty="0" err="1" smtClean="0"/>
              <a:t>Sengirės</a:t>
            </a:r>
            <a:r>
              <a:rPr lang="en-US" dirty="0" smtClean="0"/>
              <a:t> </a:t>
            </a:r>
            <a:r>
              <a:rPr lang="en-US" dirty="0" err="1" smtClean="0"/>
              <a:t>pasaulyje</a:t>
            </a:r>
            <a:r>
              <a:rPr lang="en-US" dirty="0" smtClean="0"/>
              <a:t> vis </a:t>
            </a:r>
            <a:r>
              <a:rPr lang="en-US" dirty="0" err="1" smtClean="0"/>
              <a:t>dar</a:t>
            </a:r>
            <a:r>
              <a:rPr lang="en-US" dirty="0" smtClean="0"/>
              <a:t> NYKSTA. </a:t>
            </a:r>
            <a:br>
              <a:rPr lang="en-US" dirty="0" smtClean="0"/>
            </a:br>
            <a:r>
              <a:rPr lang="en-US" dirty="0" smtClean="0"/>
              <a:t/>
            </a:r>
            <a:br>
              <a:rPr lang="en-US" dirty="0" smtClean="0"/>
            </a:br>
            <a:r>
              <a:rPr lang="en-US" dirty="0" smtClean="0"/>
              <a:t>Greenpeace </a:t>
            </a:r>
            <a:r>
              <a:rPr lang="en-US" dirty="0" err="1" smtClean="0"/>
              <a:t>suskaičiavo</a:t>
            </a:r>
            <a:r>
              <a:rPr lang="en-US" dirty="0" smtClean="0"/>
              <a:t>, </a:t>
            </a:r>
            <a:r>
              <a:rPr lang="en-US" dirty="0" err="1" smtClean="0"/>
              <a:t>kad</a:t>
            </a:r>
            <a:r>
              <a:rPr lang="en-US" dirty="0" smtClean="0"/>
              <a:t> </a:t>
            </a:r>
            <a:r>
              <a:rPr lang="en-US" dirty="0" err="1" smtClean="0"/>
              <a:t>šiuo</a:t>
            </a:r>
            <a:r>
              <a:rPr lang="en-US" dirty="0" smtClean="0"/>
              <a:t> </a:t>
            </a:r>
            <a:r>
              <a:rPr lang="en-US" dirty="0" err="1" smtClean="0"/>
              <a:t>metu</a:t>
            </a:r>
            <a:r>
              <a:rPr lang="en-US" dirty="0" smtClean="0"/>
              <a:t> </a:t>
            </a:r>
            <a:r>
              <a:rPr lang="en-US" b="1" dirty="0" err="1" smtClean="0"/>
              <a:t>tik</a:t>
            </a:r>
            <a:r>
              <a:rPr lang="en-US" b="1" dirty="0" smtClean="0"/>
              <a:t> 8 % </a:t>
            </a:r>
            <a:r>
              <a:rPr lang="en-US" b="1" dirty="0" err="1" smtClean="0"/>
              <a:t>pasaulio</a:t>
            </a:r>
            <a:r>
              <a:rPr lang="en-US" b="1" dirty="0" smtClean="0"/>
              <a:t> </a:t>
            </a:r>
            <a:r>
              <a:rPr lang="en-US" b="1" dirty="0" err="1" smtClean="0"/>
              <a:t>sengirių</a:t>
            </a:r>
            <a:r>
              <a:rPr lang="en-US" b="1" dirty="0" smtClean="0"/>
              <a:t> </a:t>
            </a:r>
            <a:r>
              <a:rPr lang="en-US" b="1" dirty="0" err="1" smtClean="0"/>
              <a:t>yra</a:t>
            </a:r>
            <a:r>
              <a:rPr lang="en-US" b="1" dirty="0" smtClean="0"/>
              <a:t> </a:t>
            </a:r>
            <a:r>
              <a:rPr lang="en-US" b="1" dirty="0" err="1" smtClean="0"/>
              <a:t>saugomos</a:t>
            </a:r>
            <a:r>
              <a:rPr lang="en-US" b="1" dirty="0" smtClean="0"/>
              <a:t>.</a:t>
            </a:r>
            <a:endParaRPr lang="en-US" b="1" dirty="0"/>
          </a:p>
        </p:txBody>
      </p:sp>
    </p:spTree>
    <p:extLst>
      <p:ext uri="{BB962C8B-B14F-4D97-AF65-F5344CB8AC3E}">
        <p14:creationId xmlns:p14="http://schemas.microsoft.com/office/powerpoint/2010/main" val="870240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685" y="2702702"/>
            <a:ext cx="11559073" cy="2223861"/>
          </a:xfrm>
        </p:spPr>
        <p:txBody>
          <a:bodyPr/>
          <a:lstStyle/>
          <a:p>
            <a:pPr marL="0" indent="0" algn="ctr">
              <a:buNone/>
            </a:pPr>
            <a:r>
              <a:rPr lang="en-US" sz="4400" dirty="0"/>
              <a:t>M</a:t>
            </a:r>
            <a:r>
              <a:rPr lang="en-US" sz="4400" dirty="0" smtClean="0"/>
              <a:t>iškininkystės vadovėliuose miškams </a:t>
            </a:r>
            <a:br>
              <a:rPr lang="en-US" sz="4400" dirty="0" smtClean="0"/>
            </a:br>
            <a:r>
              <a:rPr lang="en-US" sz="4400" dirty="0" smtClean="0"/>
              <a:t>priskiriama daugiau kaip 20 įvairių funkcijų.</a:t>
            </a:r>
          </a:p>
        </p:txBody>
      </p:sp>
    </p:spTree>
    <p:extLst>
      <p:ext uri="{BB962C8B-B14F-4D97-AF65-F5344CB8AC3E}">
        <p14:creationId xmlns:p14="http://schemas.microsoft.com/office/powerpoint/2010/main" val="3958655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Kai </a:t>
            </a:r>
            <a:r>
              <a:rPr lang="en-US" dirty="0" err="1" smtClean="0"/>
              <a:t>kurios</a:t>
            </a:r>
            <a:r>
              <a:rPr lang="en-US" dirty="0" smtClean="0"/>
              <a:t> </a:t>
            </a:r>
            <a:r>
              <a:rPr lang="en-US" dirty="0" err="1" smtClean="0"/>
              <a:t>rūšys</a:t>
            </a:r>
            <a:r>
              <a:rPr lang="en-US" dirty="0" smtClean="0"/>
              <a:t> </a:t>
            </a:r>
            <a:r>
              <a:rPr lang="en-US" dirty="0" err="1" smtClean="0"/>
              <a:t>gali</a:t>
            </a:r>
            <a:r>
              <a:rPr lang="en-US" dirty="0" smtClean="0"/>
              <a:t> </a:t>
            </a:r>
            <a:r>
              <a:rPr lang="en-US" dirty="0" err="1" smtClean="0"/>
              <a:t>išgyventi</a:t>
            </a:r>
            <a:r>
              <a:rPr lang="en-US" dirty="0" smtClean="0"/>
              <a:t> </a:t>
            </a:r>
            <a:r>
              <a:rPr lang="en-US" dirty="0" err="1" smtClean="0"/>
              <a:t>tik</a:t>
            </a:r>
            <a:r>
              <a:rPr lang="en-US" dirty="0" smtClean="0"/>
              <a:t> </a:t>
            </a:r>
            <a:r>
              <a:rPr lang="en-US" dirty="0" err="1" smtClean="0"/>
              <a:t>senuose</a:t>
            </a:r>
            <a:r>
              <a:rPr lang="en-US" dirty="0" smtClean="0"/>
              <a:t> </a:t>
            </a:r>
            <a:r>
              <a:rPr lang="en-US" dirty="0" err="1" smtClean="0"/>
              <a:t>miškuose</a:t>
            </a:r>
            <a:r>
              <a:rPr lang="en-US"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2659" y="1163380"/>
            <a:ext cx="7037691" cy="5451733"/>
          </a:xfrm>
        </p:spPr>
      </p:pic>
    </p:spTree>
    <p:extLst>
      <p:ext uri="{BB962C8B-B14F-4D97-AF65-F5344CB8AC3E}">
        <p14:creationId xmlns:p14="http://schemas.microsoft.com/office/powerpoint/2010/main" val="19221909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65125"/>
            <a:ext cx="10515600" cy="1325563"/>
          </a:xfrm>
        </p:spPr>
        <p:txBody>
          <a:bodyPr/>
          <a:lstStyle/>
          <a:p>
            <a:r>
              <a:rPr lang="en-US" dirty="0" smtClean="0"/>
              <a:t>AR ŽINAI, KAD </a:t>
            </a:r>
            <a:endParaRPr lang="en-US" dirty="0"/>
          </a:p>
        </p:txBody>
      </p:sp>
      <p:sp>
        <p:nvSpPr>
          <p:cNvPr id="3" name="Content Placeholder 2"/>
          <p:cNvSpPr>
            <a:spLocks noGrp="1"/>
          </p:cNvSpPr>
          <p:nvPr>
            <p:ph idx="1"/>
          </p:nvPr>
        </p:nvSpPr>
        <p:spPr>
          <a:xfrm>
            <a:off x="1676400" y="1690688"/>
            <a:ext cx="10515600" cy="1365810"/>
          </a:xfrm>
        </p:spPr>
        <p:txBody>
          <a:bodyPr/>
          <a:lstStyle/>
          <a:p>
            <a:pPr marL="0" indent="0">
              <a:buNone/>
            </a:pPr>
            <a:r>
              <a:rPr lang="lt-LT" dirty="0" smtClean="0"/>
              <a:t> </a:t>
            </a:r>
            <a:r>
              <a:rPr lang="mr-IN" dirty="0" smtClean="0"/>
              <a:t>…</a:t>
            </a:r>
            <a:r>
              <a:rPr lang="lt-LT" dirty="0" smtClean="0"/>
              <a:t> </a:t>
            </a:r>
            <a:r>
              <a:rPr lang="en-US" dirty="0" err="1" smtClean="0"/>
              <a:t>seniausias</a:t>
            </a:r>
            <a:r>
              <a:rPr lang="en-US" dirty="0" smtClean="0"/>
              <a:t> </a:t>
            </a:r>
            <a:r>
              <a:rPr lang="en-US" dirty="0" err="1" smtClean="0"/>
              <a:t>Lietuvos</a:t>
            </a:r>
            <a:r>
              <a:rPr lang="en-US" dirty="0" smtClean="0"/>
              <a:t> </a:t>
            </a:r>
            <a:r>
              <a:rPr lang="en-US" dirty="0" err="1" smtClean="0"/>
              <a:t>miškas</a:t>
            </a:r>
            <a:r>
              <a:rPr lang="en-US" dirty="0" smtClean="0"/>
              <a:t> </a:t>
            </a:r>
            <a:r>
              <a:rPr lang="mr-IN" dirty="0" smtClean="0"/>
              <a:t>–</a:t>
            </a:r>
            <a:r>
              <a:rPr lang="en-US" dirty="0" smtClean="0"/>
              <a:t> VINGIO PARKAS?</a:t>
            </a:r>
          </a:p>
          <a:p>
            <a:pPr marL="0" indent="0">
              <a:buNone/>
            </a:pPr>
            <a:endParaRPr lang="en-US" dirty="0"/>
          </a:p>
          <a:p>
            <a:pPr marL="0" indent="0">
              <a:buNone/>
            </a:pP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478" y="2373593"/>
            <a:ext cx="7645475" cy="4136201"/>
          </a:xfrm>
          <a:prstGeom prst="rect">
            <a:avLst/>
          </a:prstGeom>
        </p:spPr>
      </p:pic>
    </p:spTree>
    <p:extLst>
      <p:ext uri="{BB962C8B-B14F-4D97-AF65-F5344CB8AC3E}">
        <p14:creationId xmlns:p14="http://schemas.microsoft.com/office/powerpoint/2010/main" val="12983193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397"/>
            <a:ext cx="10515600" cy="1325563"/>
          </a:xfrm>
        </p:spPr>
        <p:txBody>
          <a:bodyPr/>
          <a:lstStyle/>
          <a:p>
            <a:r>
              <a:rPr lang="en-US" dirty="0" smtClean="0"/>
              <a:t>Sengirės likučiai ir fragmentai Lietuvoje:</a:t>
            </a:r>
            <a:br>
              <a:rPr lang="en-US" dirty="0" smtClean="0"/>
            </a:br>
            <a:endParaRPr lang="en-US" dirty="0"/>
          </a:p>
        </p:txBody>
      </p:sp>
      <p:sp>
        <p:nvSpPr>
          <p:cNvPr id="3" name="Content Placeholder 2"/>
          <p:cNvSpPr>
            <a:spLocks noGrp="1"/>
          </p:cNvSpPr>
          <p:nvPr>
            <p:ph idx="1"/>
          </p:nvPr>
        </p:nvSpPr>
        <p:spPr>
          <a:xfrm>
            <a:off x="838200" y="1258697"/>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Vingio parkas, Kauno Ąžuolynas, Punios Šilas, Kiauneliškų rezervatas (Labanoras), Viešvilės gamtinis rezervatas, Ažvinčių sengirė, Buktos giria, Kamanų gamtinis rezervatas, Dubrava, Čepkelių raistas</a:t>
            </a:r>
            <a:r>
              <a:rPr lang="mr-IN" dirty="0" smtClean="0"/>
              <a:t>…</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i="1" dirty="0" smtClean="0"/>
              <a:t>“Labanoro </a:t>
            </a:r>
            <a:r>
              <a:rPr lang="en-US" i="1" dirty="0"/>
              <a:t>girioje sengirės likutis yra tik Kiauneliškio rezervatas (200 ha), bet ten lankytis galima tik prie Tigro rinktinės partizanų bunkerių. Punios šilas yra didžiausia Lietuvoje sengirė. Dar yra prie Kauno (Dubravos rezervatinė apyrubė), o seniausias Lietuvoje miškas yra Vingio parkas 🙂 Praktiškai viskas, nes visur kitur tik po kelis hektarus išlikę. Jie saugomi mažuose regionininių parkų rezervatuose, kurių iš viso yra apie 40</a:t>
            </a:r>
            <a:r>
              <a:rPr lang="en-US" i="1" dirty="0" smtClean="0"/>
              <a:t>.” (Gamtininkas Andrejus GAIDAMAVIČIUS)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8853967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2660456"/>
            <a:ext cx="10515600" cy="1325563"/>
          </a:xfrm>
        </p:spPr>
        <p:txBody>
          <a:bodyPr/>
          <a:lstStyle/>
          <a:p>
            <a:pPr algn="ctr"/>
            <a:r>
              <a:rPr lang="en-US" dirty="0" smtClean="0"/>
              <a:t>2 </a:t>
            </a:r>
            <a:r>
              <a:rPr lang="en-US" dirty="0" err="1" smtClean="0"/>
              <a:t>pasaulėjautos</a:t>
            </a:r>
            <a:r>
              <a:rPr lang="en-US" dirty="0" smtClean="0"/>
              <a:t>/ </a:t>
            </a:r>
            <a:r>
              <a:rPr lang="en-US" dirty="0" err="1" smtClean="0"/>
              <a:t>pasaulėžiūros</a:t>
            </a:r>
            <a:r>
              <a:rPr lang="en-US" dirty="0" smtClean="0"/>
              <a:t> </a:t>
            </a:r>
            <a:r>
              <a:rPr lang="mr-IN" dirty="0" smtClean="0"/>
              <a:t>–</a:t>
            </a:r>
            <a:r>
              <a:rPr lang="en-US" dirty="0" smtClean="0"/>
              <a:t> 2 </a:t>
            </a:r>
            <a:r>
              <a:rPr lang="en-US" dirty="0" err="1" smtClean="0"/>
              <a:t>keliai</a:t>
            </a:r>
            <a:endParaRPr lang="en-US" dirty="0"/>
          </a:p>
        </p:txBody>
      </p:sp>
    </p:spTree>
    <p:extLst>
      <p:ext uri="{BB962C8B-B14F-4D97-AF65-F5344CB8AC3E}">
        <p14:creationId xmlns:p14="http://schemas.microsoft.com/office/powerpoint/2010/main" val="8543527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325438" y="255588"/>
            <a:ext cx="11866562" cy="1325562"/>
          </a:xfrm>
        </p:spPr>
        <p:txBody>
          <a:bodyPr/>
          <a:lstStyle/>
          <a:p>
            <a:pPr eaLnBrk="1" hangingPunct="1"/>
            <a:r>
              <a:rPr lang="en-US" altLang="x-none" sz="3600" b="1"/>
              <a:t>MIŠKAS </a:t>
            </a:r>
            <a:r>
              <a:rPr lang="mr-IN" altLang="x-none" sz="3600" b="1">
                <a:ea typeface="Mangal" charset="0"/>
              </a:rPr>
              <a:t>–</a:t>
            </a:r>
            <a:r>
              <a:rPr lang="en-US" altLang="x-none" sz="3600" b="1"/>
              <a:t> TIK MEDIENA AR GYVA BIOLOGINĖ BENDRUOMENĖ?</a:t>
            </a:r>
          </a:p>
        </p:txBody>
      </p:sp>
      <p:pic>
        <p:nvPicPr>
          <p:cNvPr id="4403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71738" y="1419225"/>
            <a:ext cx="6858000" cy="5143500"/>
          </a:xfrm>
        </p:spPr>
      </p:pic>
    </p:spTree>
    <p:extLst>
      <p:ext uri="{BB962C8B-B14F-4D97-AF65-F5344CB8AC3E}">
        <p14:creationId xmlns:p14="http://schemas.microsoft.com/office/powerpoint/2010/main" val="10316272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539750"/>
            <a:ext cx="6705600" cy="1325563"/>
          </a:xfrm>
        </p:spPr>
        <p:txBody>
          <a:bodyPr/>
          <a:lstStyle/>
          <a:p>
            <a:r>
              <a:rPr lang="en-US" dirty="0" smtClean="0"/>
              <a:t>MIŠKAI </a:t>
            </a:r>
            <a:r>
              <a:rPr lang="mr-IN" dirty="0" smtClean="0"/>
              <a:t>–</a:t>
            </a:r>
            <a:r>
              <a:rPr lang="en-US" dirty="0" smtClean="0"/>
              <a:t> GYVYBĖS PRIEBĖGA</a:t>
            </a:r>
            <a:endParaRPr lang="en-US" dirty="0"/>
          </a:p>
        </p:txBody>
      </p:sp>
      <p:sp>
        <p:nvSpPr>
          <p:cNvPr id="3" name="Content Placeholder 2"/>
          <p:cNvSpPr>
            <a:spLocks noGrp="1"/>
          </p:cNvSpPr>
          <p:nvPr>
            <p:ph idx="1"/>
          </p:nvPr>
        </p:nvSpPr>
        <p:spPr>
          <a:xfrm>
            <a:off x="4953000" y="2130425"/>
            <a:ext cx="6400800" cy="3032125"/>
          </a:xfrm>
        </p:spPr>
        <p:txBody>
          <a:bodyPr/>
          <a:lstStyle/>
          <a:p>
            <a:pPr marL="0" indent="0">
              <a:buNone/>
            </a:pPr>
            <a:r>
              <a:rPr lang="en-US" sz="3600" dirty="0" smtClean="0"/>
              <a:t>“Po </a:t>
            </a:r>
            <a:r>
              <a:rPr lang="en-US" sz="3600" dirty="0" err="1" smtClean="0"/>
              <a:t>senais</a:t>
            </a:r>
            <a:r>
              <a:rPr lang="en-US" sz="3600" dirty="0" smtClean="0"/>
              <a:t> </a:t>
            </a:r>
            <a:r>
              <a:rPr lang="en-US" sz="3600" dirty="0" err="1" smtClean="0"/>
              <a:t>ąžuolais</a:t>
            </a:r>
            <a:r>
              <a:rPr lang="en-US" sz="3600" dirty="0" smtClean="0"/>
              <a:t> </a:t>
            </a:r>
            <a:r>
              <a:rPr lang="en-US" sz="3600" dirty="0" err="1" smtClean="0"/>
              <a:t>ir</a:t>
            </a:r>
            <a:r>
              <a:rPr lang="en-US" sz="3600" dirty="0" smtClean="0"/>
              <a:t> </a:t>
            </a:r>
            <a:r>
              <a:rPr lang="en-US" sz="3600" dirty="0" err="1" smtClean="0"/>
              <a:t>jų</a:t>
            </a:r>
            <a:r>
              <a:rPr lang="en-US" sz="3600" dirty="0" smtClean="0"/>
              <a:t> </a:t>
            </a:r>
            <a:r>
              <a:rPr lang="en-US" sz="3600" dirty="0" err="1" smtClean="0"/>
              <a:t>šakose</a:t>
            </a:r>
            <a:r>
              <a:rPr lang="en-US" sz="3600" dirty="0" smtClean="0"/>
              <a:t> </a:t>
            </a:r>
            <a:r>
              <a:rPr lang="en-US" sz="3600" dirty="0" err="1" smtClean="0"/>
              <a:t>knibždėte</a:t>
            </a:r>
            <a:r>
              <a:rPr lang="en-US" sz="3600" dirty="0" smtClean="0"/>
              <a:t> </a:t>
            </a:r>
            <a:r>
              <a:rPr lang="en-US" sz="3600" dirty="0" err="1" smtClean="0"/>
              <a:t>knibžda</a:t>
            </a:r>
            <a:r>
              <a:rPr lang="en-US" sz="3600" dirty="0" smtClean="0"/>
              <a:t> </a:t>
            </a:r>
            <a:r>
              <a:rPr lang="en-US" sz="3600" dirty="0" err="1" smtClean="0"/>
              <a:t>besislepianti</a:t>
            </a:r>
            <a:r>
              <a:rPr lang="en-US" sz="3600" dirty="0" smtClean="0"/>
              <a:t>, </a:t>
            </a:r>
            <a:r>
              <a:rPr lang="en-US" sz="3600" dirty="0" err="1" smtClean="0"/>
              <a:t>kariaujanti</a:t>
            </a:r>
            <a:r>
              <a:rPr lang="en-US" sz="3600" dirty="0" smtClean="0"/>
              <a:t> </a:t>
            </a:r>
            <a:r>
              <a:rPr lang="en-US" sz="3600" dirty="0" err="1" smtClean="0"/>
              <a:t>ir</a:t>
            </a:r>
            <a:r>
              <a:rPr lang="en-US" sz="3600" dirty="0" smtClean="0"/>
              <a:t> </a:t>
            </a:r>
            <a:r>
              <a:rPr lang="en-US" sz="3600" dirty="0" err="1" smtClean="0"/>
              <a:t>taikiai</a:t>
            </a:r>
            <a:r>
              <a:rPr lang="en-US" sz="3600" dirty="0" smtClean="0"/>
              <a:t> </a:t>
            </a:r>
            <a:r>
              <a:rPr lang="en-US" sz="3600" dirty="0" err="1" smtClean="0"/>
              <a:t>sugyvenanti</a:t>
            </a:r>
            <a:r>
              <a:rPr lang="en-US" sz="3600" dirty="0" smtClean="0"/>
              <a:t>, </a:t>
            </a:r>
            <a:r>
              <a:rPr lang="en-US" sz="3600" b="1" dirty="0" err="1" smtClean="0"/>
              <a:t>giedanti</a:t>
            </a:r>
            <a:r>
              <a:rPr lang="en-US" sz="3600" b="1" dirty="0" smtClean="0"/>
              <a:t> </a:t>
            </a:r>
            <a:r>
              <a:rPr lang="en-US" sz="3600" b="1" dirty="0" err="1" smtClean="0"/>
              <a:t>Gyvybė</a:t>
            </a:r>
            <a:r>
              <a:rPr lang="en-US" sz="3600" b="1" dirty="0" smtClean="0"/>
              <a:t>, </a:t>
            </a:r>
            <a:r>
              <a:rPr lang="en-US" sz="3600" b="1" dirty="0" err="1" smtClean="0"/>
              <a:t>kurios</a:t>
            </a:r>
            <a:r>
              <a:rPr lang="en-US" sz="3600" b="1" dirty="0" smtClean="0"/>
              <a:t> </a:t>
            </a:r>
            <a:r>
              <a:rPr lang="en-US" sz="3600" b="1" dirty="0" err="1" smtClean="0"/>
              <a:t>svarbiausia</a:t>
            </a:r>
            <a:r>
              <a:rPr lang="en-US" sz="3600" b="1" dirty="0" smtClean="0"/>
              <a:t> </a:t>
            </a:r>
            <a:r>
              <a:rPr lang="en-US" sz="3600" b="1" dirty="0" err="1" smtClean="0"/>
              <a:t>priebėga</a:t>
            </a:r>
            <a:r>
              <a:rPr lang="en-US" sz="3600" b="1" dirty="0" smtClean="0"/>
              <a:t> </a:t>
            </a:r>
            <a:r>
              <a:rPr lang="en-US" sz="3600" b="1" dirty="0" err="1" smtClean="0"/>
              <a:t>medžiai</a:t>
            </a:r>
            <a:r>
              <a:rPr lang="mr-IN" sz="3600" b="1" dirty="0" smtClean="0"/>
              <a:t>…</a:t>
            </a:r>
            <a:r>
              <a:rPr lang="lt-LT" sz="3600" b="1" dirty="0" smtClean="0"/>
              <a:t>”</a:t>
            </a:r>
          </a:p>
          <a:p>
            <a:pPr marL="0" indent="0">
              <a:buNone/>
            </a:pPr>
            <a:endParaRPr lang="lt-LT" sz="3600" dirty="0"/>
          </a:p>
          <a:p>
            <a:pPr marL="0" indent="0">
              <a:buNone/>
            </a:pPr>
            <a:r>
              <a:rPr lang="lt-LT" sz="3600" dirty="0" smtClean="0"/>
              <a:t>(</a:t>
            </a:r>
            <a:r>
              <a:rPr lang="lt-LT" sz="3600" dirty="0" err="1" smtClean="0"/>
              <a:t>A.Kulbis</a:t>
            </a:r>
            <a:r>
              <a:rPr lang="lt-LT" sz="3600" dirty="0" smtClean="0"/>
              <a:t> “Žalieji milžinai”)</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498475"/>
            <a:ext cx="4365605" cy="5788647"/>
          </a:xfrm>
          <a:prstGeom prst="rect">
            <a:avLst/>
          </a:prstGeom>
        </p:spPr>
      </p:pic>
    </p:spTree>
    <p:extLst>
      <p:ext uri="{BB962C8B-B14F-4D97-AF65-F5344CB8AC3E}">
        <p14:creationId xmlns:p14="http://schemas.microsoft.com/office/powerpoint/2010/main" val="19239942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43450" y="320674"/>
            <a:ext cx="7258050" cy="6251575"/>
          </a:xfrm>
        </p:spPr>
        <p:txBody>
          <a:bodyPr/>
          <a:lstStyle/>
          <a:p>
            <a:pPr marL="0" indent="0">
              <a:buNone/>
            </a:pPr>
            <a:r>
              <a:rPr lang="en-US" sz="2400" b="1" dirty="0" smtClean="0"/>
              <a:t>LIETUVIŲ KULTŪRA - MEDŽIO KULTŪRA</a:t>
            </a:r>
          </a:p>
          <a:p>
            <a:pPr marL="0" indent="0">
              <a:buNone/>
            </a:pPr>
            <a:r>
              <a:rPr lang="en-US" sz="2400" dirty="0" smtClean="0"/>
              <a:t>“</a:t>
            </a:r>
            <a:r>
              <a:rPr lang="en-US" sz="2400" dirty="0" err="1" smtClean="0"/>
              <a:t>Medyje</a:t>
            </a:r>
            <a:r>
              <a:rPr lang="en-US" sz="2400" dirty="0" smtClean="0"/>
              <a:t> </a:t>
            </a:r>
            <a:r>
              <a:rPr lang="en-US" sz="2400" dirty="0" err="1"/>
              <a:t>užkoduota</a:t>
            </a:r>
            <a:r>
              <a:rPr lang="en-US" sz="2400" dirty="0"/>
              <a:t> GYVYBĖS IR DIDŽIULĖS PAGARBOS GYVYBEI IDĖJA. </a:t>
            </a:r>
            <a:r>
              <a:rPr lang="en-US" sz="2400" dirty="0" err="1"/>
              <a:t>Lietuviui</a:t>
            </a:r>
            <a:r>
              <a:rPr lang="en-US" sz="2400" dirty="0"/>
              <a:t> </a:t>
            </a:r>
            <a:r>
              <a:rPr lang="en-US" sz="2400" dirty="0" err="1"/>
              <a:t>būdinga</a:t>
            </a:r>
            <a:r>
              <a:rPr lang="en-US" sz="2400" dirty="0"/>
              <a:t> </a:t>
            </a:r>
            <a:r>
              <a:rPr lang="en-US" sz="2400" dirty="0" err="1"/>
              <a:t>Tobula</a:t>
            </a:r>
            <a:r>
              <a:rPr lang="en-US" sz="2400" dirty="0"/>
              <a:t> </a:t>
            </a:r>
            <a:r>
              <a:rPr lang="en-US" sz="2400" dirty="0" err="1"/>
              <a:t>Harmonija</a:t>
            </a:r>
            <a:r>
              <a:rPr lang="en-US" sz="2400" dirty="0"/>
              <a:t> </a:t>
            </a:r>
            <a:r>
              <a:rPr lang="en-US" sz="2400" dirty="0" err="1"/>
              <a:t>su</a:t>
            </a:r>
            <a:r>
              <a:rPr lang="en-US" sz="2400" dirty="0"/>
              <a:t> </a:t>
            </a:r>
            <a:r>
              <a:rPr lang="en-US" sz="2400" dirty="0" err="1"/>
              <a:t>Aplinka</a:t>
            </a:r>
            <a:r>
              <a:rPr lang="en-US" sz="2400" dirty="0" smtClean="0"/>
              <a:t>.”</a:t>
            </a:r>
            <a:endParaRPr lang="en-US" sz="2400" dirty="0"/>
          </a:p>
          <a:p>
            <a:pPr marL="0" indent="0">
              <a:buNone/>
            </a:pPr>
            <a:r>
              <a:rPr lang="en-US" sz="2400" dirty="0" smtClean="0"/>
              <a:t>“</a:t>
            </a:r>
            <a:r>
              <a:rPr lang="en-US" sz="2400" dirty="0" err="1" smtClean="0"/>
              <a:t>Medis</a:t>
            </a:r>
            <a:r>
              <a:rPr lang="en-US" sz="2400" dirty="0" smtClean="0"/>
              <a:t> </a:t>
            </a:r>
            <a:r>
              <a:rPr lang="en-US" sz="2400" dirty="0" err="1"/>
              <a:t>kažkada</a:t>
            </a:r>
            <a:r>
              <a:rPr lang="en-US" sz="2400" dirty="0"/>
              <a:t> </a:t>
            </a:r>
            <a:r>
              <a:rPr lang="en-US" sz="2400" dirty="0" err="1"/>
              <a:t>buvo</a:t>
            </a:r>
            <a:r>
              <a:rPr lang="en-US" sz="2400" dirty="0"/>
              <a:t> </a:t>
            </a:r>
            <a:r>
              <a:rPr lang="en-US" sz="2400" dirty="0" smtClean="0"/>
              <a:t>MALDOS KELIAS DIEVOPI </a:t>
            </a:r>
            <a:r>
              <a:rPr lang="en-US" sz="2400" dirty="0" err="1" smtClean="0"/>
              <a:t>ir</a:t>
            </a:r>
            <a:r>
              <a:rPr lang="en-US" sz="2400" dirty="0" smtClean="0"/>
              <a:t> </a:t>
            </a:r>
            <a:r>
              <a:rPr lang="en-US" sz="2400" dirty="0"/>
              <a:t>ta </a:t>
            </a:r>
            <a:r>
              <a:rPr lang="en-US" sz="2400" dirty="0" err="1"/>
              <a:t>funkcija</a:t>
            </a:r>
            <a:r>
              <a:rPr lang="en-US" sz="2400" dirty="0"/>
              <a:t> </a:t>
            </a:r>
            <a:r>
              <a:rPr lang="en-US" sz="2400" dirty="0" err="1"/>
              <a:t>išlieka</a:t>
            </a:r>
            <a:r>
              <a:rPr lang="en-US" sz="2400" dirty="0"/>
              <a:t> </a:t>
            </a:r>
            <a:r>
              <a:rPr lang="en-US" sz="2400" dirty="0" err="1"/>
              <a:t>ir</a:t>
            </a:r>
            <a:r>
              <a:rPr lang="en-US" sz="2400" dirty="0"/>
              <a:t> </a:t>
            </a:r>
            <a:r>
              <a:rPr lang="en-US" sz="2400" dirty="0" err="1"/>
              <a:t>iki</a:t>
            </a:r>
            <a:r>
              <a:rPr lang="en-US" sz="2400" dirty="0"/>
              <a:t> </a:t>
            </a:r>
            <a:r>
              <a:rPr lang="en-US" sz="2400" dirty="0" err="1"/>
              <a:t>mūsų</a:t>
            </a:r>
            <a:r>
              <a:rPr lang="en-US" sz="2400" dirty="0"/>
              <a:t> </a:t>
            </a:r>
            <a:r>
              <a:rPr lang="en-US" sz="2400" dirty="0" err="1"/>
              <a:t>dienų</a:t>
            </a:r>
            <a:r>
              <a:rPr lang="en-US" sz="2400" dirty="0" smtClean="0"/>
              <a:t>.”</a:t>
            </a:r>
            <a:endParaRPr lang="en-US" sz="2400" dirty="0"/>
          </a:p>
          <a:p>
            <a:pPr marL="0" indent="0">
              <a:buNone/>
            </a:pPr>
            <a:r>
              <a:rPr lang="en-US" sz="2400" dirty="0" smtClean="0"/>
              <a:t>“</a:t>
            </a:r>
            <a:r>
              <a:rPr lang="en-US" sz="2400" dirty="0" err="1" smtClean="0"/>
              <a:t>Dabar</a:t>
            </a:r>
            <a:r>
              <a:rPr lang="en-US" sz="2400" dirty="0" smtClean="0"/>
              <a:t> </a:t>
            </a:r>
            <a:r>
              <a:rPr lang="en-US" sz="2400" dirty="0" err="1"/>
              <a:t>mes</a:t>
            </a:r>
            <a:r>
              <a:rPr lang="en-US" sz="2400" dirty="0"/>
              <a:t> </a:t>
            </a:r>
            <a:r>
              <a:rPr lang="en-US" sz="2400" dirty="0" err="1"/>
              <a:t>suprantame</a:t>
            </a:r>
            <a:r>
              <a:rPr lang="en-US" sz="2400" dirty="0"/>
              <a:t> </a:t>
            </a:r>
            <a:r>
              <a:rPr lang="en-US" sz="2400" dirty="0" err="1"/>
              <a:t>lietuvio</a:t>
            </a:r>
            <a:r>
              <a:rPr lang="en-US" sz="2400" dirty="0"/>
              <a:t> </a:t>
            </a:r>
            <a:r>
              <a:rPr lang="en-US" sz="2400" dirty="0" err="1"/>
              <a:t>pasaulėjautą</a:t>
            </a:r>
            <a:r>
              <a:rPr lang="en-US" sz="2400" dirty="0"/>
              <a:t> … </a:t>
            </a:r>
            <a:r>
              <a:rPr lang="en-US" sz="2400" dirty="0" err="1"/>
              <a:t>Jūs</a:t>
            </a:r>
            <a:r>
              <a:rPr lang="en-US" sz="2400" dirty="0"/>
              <a:t> </a:t>
            </a:r>
            <a:r>
              <a:rPr lang="en-US" sz="2400" dirty="0" err="1"/>
              <a:t>tikrai</a:t>
            </a:r>
            <a:r>
              <a:rPr lang="en-US" sz="2400" dirty="0"/>
              <a:t> </a:t>
            </a:r>
            <a:r>
              <a:rPr lang="en-US" sz="2400" dirty="0" err="1"/>
              <a:t>širdy</a:t>
            </a:r>
            <a:r>
              <a:rPr lang="en-US" sz="2400" dirty="0"/>
              <a:t> </a:t>
            </a:r>
            <a:r>
              <a:rPr lang="en-US" sz="2400" dirty="0" err="1"/>
              <a:t>esat</a:t>
            </a:r>
            <a:r>
              <a:rPr lang="en-US" sz="2400" dirty="0"/>
              <a:t> </a:t>
            </a:r>
            <a:r>
              <a:rPr lang="en-US" sz="2400" dirty="0" smtClean="0"/>
              <a:t>GAMTOS VAIKAI.”</a:t>
            </a:r>
            <a:endParaRPr lang="en-US" sz="2400" dirty="0"/>
          </a:p>
          <a:p>
            <a:pPr marL="0" indent="0">
              <a:buNone/>
            </a:pPr>
            <a:r>
              <a:rPr lang="en-US" sz="2400" dirty="0"/>
              <a:t>– </a:t>
            </a:r>
            <a:r>
              <a:rPr lang="en-US" sz="2400" dirty="0" err="1" smtClean="0"/>
              <a:t>Kryžiuočiai</a:t>
            </a:r>
            <a:r>
              <a:rPr lang="en-US" sz="2400" dirty="0" smtClean="0"/>
              <a:t> </a:t>
            </a:r>
            <a:r>
              <a:rPr lang="en-US" sz="2400" dirty="0" err="1"/>
              <a:t>kronikose</a:t>
            </a:r>
            <a:r>
              <a:rPr lang="en-US" sz="2400" dirty="0"/>
              <a:t> </a:t>
            </a:r>
            <a:r>
              <a:rPr lang="en-US" sz="2400" dirty="0" err="1"/>
              <a:t>paminėta</a:t>
            </a:r>
            <a:r>
              <a:rPr lang="en-US" sz="2400" dirty="0"/>
              <a:t>, </a:t>
            </a:r>
            <a:r>
              <a:rPr lang="en-US" sz="2400" dirty="0" err="1"/>
              <a:t>kad</a:t>
            </a:r>
            <a:r>
              <a:rPr lang="en-US" sz="2400" dirty="0"/>
              <a:t> „</a:t>
            </a:r>
            <a:r>
              <a:rPr lang="en-US" sz="2400" dirty="0" err="1"/>
              <a:t>lietuviai</a:t>
            </a:r>
            <a:r>
              <a:rPr lang="en-US" sz="2400" dirty="0"/>
              <a:t> </a:t>
            </a:r>
            <a:r>
              <a:rPr lang="en-US" sz="2400" dirty="0" err="1"/>
              <a:t>buvo</a:t>
            </a:r>
            <a:r>
              <a:rPr lang="en-US" sz="2400" dirty="0"/>
              <a:t> </a:t>
            </a:r>
            <a:r>
              <a:rPr lang="en-US" sz="2400" dirty="0" err="1"/>
              <a:t>tokie</a:t>
            </a:r>
            <a:r>
              <a:rPr lang="en-US" sz="2400" dirty="0"/>
              <a:t> </a:t>
            </a:r>
            <a:r>
              <a:rPr lang="en-US" sz="2400" dirty="0" err="1"/>
              <a:t>naivuoliai</a:t>
            </a:r>
            <a:r>
              <a:rPr lang="en-US" sz="2400" dirty="0"/>
              <a:t>, </a:t>
            </a:r>
            <a:r>
              <a:rPr lang="en-US" sz="2400" dirty="0" err="1"/>
              <a:t>kad</a:t>
            </a:r>
            <a:r>
              <a:rPr lang="en-US" sz="2400" dirty="0"/>
              <a:t> </a:t>
            </a:r>
            <a:r>
              <a:rPr lang="en-US" sz="2400" dirty="0" err="1"/>
              <a:t>garbino</a:t>
            </a:r>
            <a:r>
              <a:rPr lang="en-US" sz="2400" dirty="0"/>
              <a:t> </a:t>
            </a:r>
            <a:r>
              <a:rPr lang="en-US" sz="2400" dirty="0" err="1"/>
              <a:t>gamtos</a:t>
            </a:r>
            <a:r>
              <a:rPr lang="en-US" sz="2400" dirty="0"/>
              <a:t> </a:t>
            </a:r>
            <a:r>
              <a:rPr lang="en-US" sz="2400" dirty="0" err="1"/>
              <a:t>objektus</a:t>
            </a:r>
            <a:r>
              <a:rPr lang="en-US" sz="2400" dirty="0"/>
              <a:t>“…, jog „</a:t>
            </a:r>
            <a:r>
              <a:rPr lang="en-US" sz="2400" dirty="0" err="1"/>
              <a:t>jiems</a:t>
            </a:r>
            <a:r>
              <a:rPr lang="en-US" sz="2400" dirty="0"/>
              <a:t> ten </a:t>
            </a:r>
            <a:r>
              <a:rPr lang="en-US" sz="2400" dirty="0" err="1"/>
              <a:t>šventas</a:t>
            </a:r>
            <a:r>
              <a:rPr lang="en-US" sz="2400" dirty="0"/>
              <a:t> </a:t>
            </a:r>
            <a:r>
              <a:rPr lang="en-US" sz="2400" dirty="0" err="1"/>
              <a:t>buvo</a:t>
            </a:r>
            <a:r>
              <a:rPr lang="en-US" sz="2400" dirty="0"/>
              <a:t> </a:t>
            </a:r>
            <a:r>
              <a:rPr lang="en-US" sz="2400" dirty="0" err="1"/>
              <a:t>ir</a:t>
            </a:r>
            <a:r>
              <a:rPr lang="en-US" sz="2400" dirty="0"/>
              <a:t> </a:t>
            </a:r>
            <a:r>
              <a:rPr lang="en-US" sz="2400" dirty="0" err="1"/>
              <a:t>medis</a:t>
            </a:r>
            <a:r>
              <a:rPr lang="en-US" sz="2400" dirty="0"/>
              <a:t>, </a:t>
            </a:r>
            <a:r>
              <a:rPr lang="en-US" sz="2400" dirty="0" err="1"/>
              <a:t>ir</a:t>
            </a:r>
            <a:r>
              <a:rPr lang="en-US" sz="2400" dirty="0"/>
              <a:t> </a:t>
            </a:r>
            <a:r>
              <a:rPr lang="en-US" sz="2400" dirty="0" err="1"/>
              <a:t>upelis</a:t>
            </a:r>
            <a:r>
              <a:rPr lang="en-US" sz="2400" dirty="0"/>
              <a:t>, </a:t>
            </a:r>
            <a:r>
              <a:rPr lang="en-US" sz="2400" dirty="0" err="1"/>
              <a:t>ir</a:t>
            </a:r>
            <a:r>
              <a:rPr lang="en-US" sz="2400" dirty="0"/>
              <a:t> </a:t>
            </a:r>
            <a:r>
              <a:rPr lang="en-US" sz="2400" dirty="0" err="1"/>
              <a:t>akmuo</a:t>
            </a:r>
            <a:r>
              <a:rPr lang="en-US" sz="2400" dirty="0"/>
              <a:t>“. Tai </a:t>
            </a:r>
            <a:r>
              <a:rPr lang="en-US" sz="2400" dirty="0" err="1"/>
              <a:t>šie</a:t>
            </a:r>
            <a:r>
              <a:rPr lang="en-US" sz="2400" dirty="0"/>
              <a:t> </a:t>
            </a:r>
            <a:r>
              <a:rPr lang="en-US" sz="2400" dirty="0" err="1"/>
              <a:t>kryžiuočių</a:t>
            </a:r>
            <a:r>
              <a:rPr lang="en-US" sz="2400" dirty="0"/>
              <a:t> </a:t>
            </a:r>
            <a:r>
              <a:rPr lang="en-US" sz="2400" dirty="0" err="1"/>
              <a:t>kronikų</a:t>
            </a:r>
            <a:r>
              <a:rPr lang="en-US" sz="2400" dirty="0"/>
              <a:t> </a:t>
            </a:r>
            <a:r>
              <a:rPr lang="en-US" sz="2400" dirty="0" err="1"/>
              <a:t>žodžiai</a:t>
            </a:r>
            <a:r>
              <a:rPr lang="en-US" sz="2400" dirty="0"/>
              <a:t> </a:t>
            </a:r>
            <a:r>
              <a:rPr lang="en-US" sz="2400" dirty="0" err="1"/>
              <a:t>girdisi</a:t>
            </a:r>
            <a:r>
              <a:rPr lang="en-US" sz="2400" dirty="0"/>
              <a:t> </a:t>
            </a:r>
            <a:r>
              <a:rPr lang="en-US" sz="2400" dirty="0" err="1"/>
              <a:t>ir</a:t>
            </a:r>
            <a:r>
              <a:rPr lang="en-US" sz="2400" dirty="0"/>
              <a:t> </a:t>
            </a:r>
            <a:r>
              <a:rPr lang="en-US" sz="2400" dirty="0" err="1"/>
              <a:t>šiais</a:t>
            </a:r>
            <a:r>
              <a:rPr lang="en-US" sz="2400" dirty="0"/>
              <a:t> </a:t>
            </a:r>
            <a:r>
              <a:rPr lang="en-US" sz="2400" dirty="0" err="1"/>
              <a:t>laikais</a:t>
            </a:r>
            <a:r>
              <a:rPr lang="en-US" sz="2400" dirty="0"/>
              <a:t>, </a:t>
            </a:r>
            <a:r>
              <a:rPr lang="en-US" sz="2400" dirty="0" err="1"/>
              <a:t>ypač</a:t>
            </a:r>
            <a:r>
              <a:rPr lang="en-US" sz="2400" dirty="0"/>
              <a:t> </a:t>
            </a:r>
            <a:r>
              <a:rPr lang="en-US" sz="2400" dirty="0" err="1"/>
              <a:t>žurnalistiniuose</a:t>
            </a:r>
            <a:r>
              <a:rPr lang="en-US" sz="2400" dirty="0"/>
              <a:t> </a:t>
            </a:r>
            <a:r>
              <a:rPr lang="en-US" sz="2400" dirty="0" err="1"/>
              <a:t>pasakymuose</a:t>
            </a:r>
            <a:r>
              <a:rPr lang="en-US" sz="2400" dirty="0"/>
              <a:t>. Tai </a:t>
            </a:r>
            <a:r>
              <a:rPr lang="en-US" sz="2400" dirty="0" err="1"/>
              <a:t>yra</a:t>
            </a:r>
            <a:r>
              <a:rPr lang="en-US" sz="2400" dirty="0"/>
              <a:t> </a:t>
            </a:r>
            <a:r>
              <a:rPr lang="en-US" sz="2400" dirty="0" err="1"/>
              <a:t>juokinga</a:t>
            </a:r>
            <a:r>
              <a:rPr lang="en-US" sz="2400" dirty="0"/>
              <a:t>, </a:t>
            </a:r>
            <a:r>
              <a:rPr lang="en-US" sz="2400" dirty="0" err="1"/>
              <a:t>nes</a:t>
            </a:r>
            <a:r>
              <a:rPr lang="en-US" sz="2400" dirty="0"/>
              <a:t> </a:t>
            </a:r>
            <a:r>
              <a:rPr lang="en-US" sz="2400" dirty="0" err="1"/>
              <a:t>nėra</a:t>
            </a:r>
            <a:r>
              <a:rPr lang="en-US" sz="2400" dirty="0"/>
              <a:t> </a:t>
            </a:r>
            <a:r>
              <a:rPr lang="en-US" sz="2400" dirty="0" err="1"/>
              <a:t>nei</a:t>
            </a:r>
            <a:r>
              <a:rPr lang="en-US" sz="2400" dirty="0"/>
              <a:t> </a:t>
            </a:r>
            <a:r>
              <a:rPr lang="en-US" sz="2400" dirty="0" err="1"/>
              <a:t>vienos</a:t>
            </a:r>
            <a:r>
              <a:rPr lang="en-US" sz="2400" dirty="0"/>
              <a:t> </a:t>
            </a:r>
            <a:r>
              <a:rPr lang="en-US" sz="2400" dirty="0" err="1"/>
              <a:t>pasaulio</a:t>
            </a:r>
            <a:r>
              <a:rPr lang="en-US" sz="2400" dirty="0"/>
              <a:t> </a:t>
            </a:r>
            <a:r>
              <a:rPr lang="en-US" sz="2400" dirty="0" err="1"/>
              <a:t>religijos</a:t>
            </a:r>
            <a:r>
              <a:rPr lang="en-US" sz="2400" dirty="0"/>
              <a:t>, </a:t>
            </a:r>
            <a:r>
              <a:rPr lang="en-US" sz="2400" dirty="0" err="1"/>
              <a:t>kuri</a:t>
            </a:r>
            <a:r>
              <a:rPr lang="en-US" sz="2400" dirty="0"/>
              <a:t> </a:t>
            </a:r>
            <a:r>
              <a:rPr lang="en-US" sz="2400" dirty="0" err="1"/>
              <a:t>garbintų</a:t>
            </a:r>
            <a:r>
              <a:rPr lang="en-US" sz="2400" dirty="0"/>
              <a:t> </a:t>
            </a:r>
            <a:r>
              <a:rPr lang="en-US" sz="2400" dirty="0" err="1"/>
              <a:t>gamtos</a:t>
            </a:r>
            <a:r>
              <a:rPr lang="en-US" sz="2400" dirty="0"/>
              <a:t> </a:t>
            </a:r>
            <a:r>
              <a:rPr lang="en-US" sz="2400" dirty="0" err="1"/>
              <a:t>objektą</a:t>
            </a:r>
            <a:r>
              <a:rPr lang="en-US" sz="2400" dirty="0"/>
              <a:t>. </a:t>
            </a:r>
            <a:r>
              <a:rPr lang="en-US" sz="2400" dirty="0" smtClean="0"/>
              <a:t>GARBINAMA YRA DVASIA, KURI PER JĮ PASIREIŠKIA.”</a:t>
            </a:r>
          </a:p>
          <a:p>
            <a:pPr marL="0" indent="0">
              <a:buNone/>
            </a:pPr>
            <a:r>
              <a:rPr lang="en-US" sz="2400" dirty="0" smtClean="0"/>
              <a:t>Prof. Libertas KLIMKA “MEDŽIAI MITOLOGIJOJE”</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216567"/>
            <a:ext cx="4457701" cy="6459787"/>
          </a:xfrm>
          <a:prstGeom prst="rect">
            <a:avLst/>
          </a:prstGeom>
        </p:spPr>
      </p:pic>
    </p:spTree>
    <p:extLst>
      <p:ext uri="{BB962C8B-B14F-4D97-AF65-F5344CB8AC3E}">
        <p14:creationId xmlns:p14="http://schemas.microsoft.com/office/powerpoint/2010/main" val="16388067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350" y="2675731"/>
            <a:ext cx="7429500" cy="1325563"/>
          </a:xfrm>
        </p:spPr>
        <p:txBody>
          <a:bodyPr/>
          <a:lstStyle/>
          <a:p>
            <a:r>
              <a:rPr lang="en-US" dirty="0" smtClean="0"/>
              <a:t>PASENĘS MIŠKO APIBRĖŽIMAS </a:t>
            </a:r>
            <a:r>
              <a:rPr lang="mr-IN" dirty="0" smtClean="0"/>
              <a:t>…</a:t>
            </a:r>
            <a:endParaRPr lang="en-US" dirty="0"/>
          </a:p>
        </p:txBody>
      </p:sp>
    </p:spTree>
    <p:extLst>
      <p:ext uri="{BB962C8B-B14F-4D97-AF65-F5344CB8AC3E}">
        <p14:creationId xmlns:p14="http://schemas.microsoft.com/office/powerpoint/2010/main" val="16893672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220663" y="0"/>
            <a:ext cx="10515600" cy="1325563"/>
          </a:xfrm>
        </p:spPr>
        <p:txBody>
          <a:bodyPr/>
          <a:lstStyle/>
          <a:p>
            <a:pPr eaLnBrk="1" hangingPunct="1"/>
            <a:r>
              <a:rPr lang="en-US" altLang="x-none" sz="4000" b="1" dirty="0"/>
              <a:t>1948 m. MIŠKO APIBRĖŽIMAS</a:t>
            </a:r>
          </a:p>
        </p:txBody>
      </p:sp>
      <p:sp>
        <p:nvSpPr>
          <p:cNvPr id="45058" name="Content Placeholder 2"/>
          <p:cNvSpPr>
            <a:spLocks noGrp="1"/>
          </p:cNvSpPr>
          <p:nvPr>
            <p:ph idx="1"/>
          </p:nvPr>
        </p:nvSpPr>
        <p:spPr>
          <a:xfrm>
            <a:off x="220663" y="1066800"/>
            <a:ext cx="11615737" cy="5384800"/>
          </a:xfrm>
        </p:spPr>
        <p:txBody>
          <a:bodyPr/>
          <a:lstStyle/>
          <a:p>
            <a:pPr marL="0" indent="0" eaLnBrk="1" hangingPunct="1">
              <a:buFont typeface="Arial" charset="0"/>
              <a:buNone/>
            </a:pPr>
            <a:r>
              <a:rPr lang="en-US" altLang="x-none" sz="2400" dirty="0"/>
              <a:t>2017 </a:t>
            </a:r>
            <a:r>
              <a:rPr lang="en-US" altLang="x-none" sz="2400" dirty="0" err="1"/>
              <a:t>kovo</a:t>
            </a:r>
            <a:r>
              <a:rPr lang="en-US" altLang="x-none" sz="2400"/>
              <a:t> 21 dieną, Tarptautinę Miško Dieną, </a:t>
            </a:r>
            <a:r>
              <a:rPr lang="en-US" altLang="x-none" sz="2400">
                <a:hlinkClick r:id="rId2"/>
              </a:rPr>
              <a:t>200 organizacijų </a:t>
            </a:r>
            <a:r>
              <a:rPr lang="en-US" altLang="x-none" sz="2400"/>
              <a:t>eilinį kartą kreipėsi į MŽŪO primindamos, kad </a:t>
            </a:r>
            <a:r>
              <a:rPr lang="en-US" altLang="x-none" sz="2400" b="1"/>
              <a:t>miškų apibrėžimas, kuris buvo nustatytas 1948 metais </a:t>
            </a:r>
            <a:r>
              <a:rPr lang="en-US" altLang="x-none" sz="2400"/>
              <a:t>turi būti pakeistas.</a:t>
            </a:r>
          </a:p>
          <a:p>
            <a:pPr marL="0" indent="0" eaLnBrk="1" hangingPunct="1">
              <a:buFont typeface="Arial" charset="0"/>
              <a:buNone/>
            </a:pPr>
            <a:r>
              <a:rPr lang="en-US" altLang="x-none" sz="2400" b="1"/>
              <a:t>Šis apibrėžimas leido plantacijų pramonei slėpti pragaištingą ekologinę ir socialinę didelių mastelių monokultūrinių plantacijų įtaką, manipuliuojant pozityviu miško įvaizdžiu. </a:t>
            </a:r>
            <a:br>
              <a:rPr lang="en-US" altLang="x-none" sz="2400" b="1"/>
            </a:br>
            <a:r>
              <a:rPr lang="en-US" altLang="x-none" sz="2400" b="1"/>
              <a:t/>
            </a:r>
            <a:br>
              <a:rPr lang="en-US" altLang="x-none" sz="2400" b="1"/>
            </a:br>
            <a:r>
              <a:rPr lang="en-US" altLang="x-none" sz="2400" i="1"/>
              <a:t>(FAO) mišką apibrėžia kaip didesnę nei 0,5 ha teritoriją, kurioje augančių medžių laja dengia daugiau nei 10% jos ploto, o medžiai brandos amžiuje turi siekti ne mažesni kaip 5 metrų aukštį. Kaip miškai vertinami tiek natūralūs, tiek žmonių apsodinti plotai, jaunuolynai. (WIKIPEDIJA)</a:t>
            </a:r>
            <a:r>
              <a:rPr lang="en-US" altLang="x-none" sz="2400" b="1"/>
              <a:t/>
            </a:r>
            <a:br>
              <a:rPr lang="en-US" altLang="x-none" sz="2400" b="1"/>
            </a:br>
            <a:r>
              <a:rPr lang="en-US" altLang="x-none" sz="2400"/>
              <a:t/>
            </a:r>
            <a:br>
              <a:rPr lang="en-US" altLang="x-none" sz="2400"/>
            </a:br>
            <a:r>
              <a:rPr lang="en-US" altLang="x-none" sz="2400" i="1">
                <a:hlinkClick r:id="rId3" tooltip="Lietuva"/>
              </a:rPr>
              <a:t>Lietuvoje</a:t>
            </a:r>
            <a:r>
              <a:rPr lang="en-US" altLang="x-none" sz="2400" i="1"/>
              <a:t> pagal </a:t>
            </a:r>
            <a:r>
              <a:rPr lang="en-US" altLang="x-none" sz="2400" i="1">
                <a:hlinkClick r:id="rId4" tooltip="Miškų įstatymas (puslapis neegzistuoja)"/>
              </a:rPr>
              <a:t>Miškų įstatymą</a:t>
            </a:r>
            <a:r>
              <a:rPr lang="en-US" altLang="x-none" sz="2400" i="1"/>
              <a:t> mišku yra laikomas ne mažesnis kaip 0,1 hektaro žemės plotas, apaugęs medžiais, kurių aukštis natūralioje </a:t>
            </a:r>
            <a:r>
              <a:rPr lang="en-US" altLang="x-none" sz="2400" i="1">
                <a:hlinkClick r:id="rId5" tooltip="Augavietė (puslapis neegzistuoja)"/>
              </a:rPr>
              <a:t>augavietėje</a:t>
            </a:r>
            <a:r>
              <a:rPr lang="en-US" altLang="x-none" sz="2400" i="1"/>
              <a:t> brandos amžiuje siekia ne mažiau kaip 5 metrus, kita miško augalija, taip pat išretėjęs ar dėl žmogaus veiklos bei gamtinių veiksnių netekęs </a:t>
            </a:r>
            <a:r>
              <a:rPr lang="en-US" altLang="x-none" sz="2400" i="1">
                <a:hlinkClick r:id="rId6" tooltip="Augalija"/>
              </a:rPr>
              <a:t>augalijos</a:t>
            </a:r>
            <a:r>
              <a:rPr lang="en-US" altLang="x-none" sz="2400" i="1"/>
              <a:t> (</a:t>
            </a:r>
            <a:r>
              <a:rPr lang="en-US" altLang="x-none" sz="2400" i="1">
                <a:hlinkClick r:id="rId7" tooltip="Kirtavietė (puslapis neegzistuoja)"/>
              </a:rPr>
              <a:t>kirtavietės</a:t>
            </a:r>
            <a:r>
              <a:rPr lang="en-US" altLang="x-none" sz="2400" i="1"/>
              <a:t>, degavietės, aikštės.</a:t>
            </a:r>
          </a:p>
          <a:p>
            <a:pPr marL="0" indent="0" eaLnBrk="1" hangingPunct="1">
              <a:buFont typeface="Arial" charset="0"/>
              <a:buNone/>
            </a:pPr>
            <a:endParaRPr lang="en-US" altLang="x-none" sz="2400"/>
          </a:p>
        </p:txBody>
      </p:sp>
    </p:spTree>
    <p:extLst>
      <p:ext uri="{BB962C8B-B14F-4D97-AF65-F5344CB8AC3E}">
        <p14:creationId xmlns:p14="http://schemas.microsoft.com/office/powerpoint/2010/main" val="19098851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2451100" y="517525"/>
            <a:ext cx="7543800" cy="1325563"/>
          </a:xfrm>
        </p:spPr>
        <p:txBody>
          <a:bodyPr/>
          <a:lstStyle/>
          <a:p>
            <a:pPr eaLnBrk="1" hangingPunct="1"/>
            <a:r>
              <a:rPr lang="en-US" altLang="x-none" sz="4000" b="1"/>
              <a:t>EKOLOGINIS MIŠKO APIBRĖŽIMAS</a:t>
            </a:r>
            <a:br>
              <a:rPr lang="en-US" altLang="x-none" sz="4000" b="1"/>
            </a:br>
            <a:endParaRPr lang="en-US" altLang="x-none" sz="4000" b="1"/>
          </a:p>
        </p:txBody>
      </p:sp>
      <p:sp>
        <p:nvSpPr>
          <p:cNvPr id="46082" name="Content Placeholder 2"/>
          <p:cNvSpPr>
            <a:spLocks noGrp="1"/>
          </p:cNvSpPr>
          <p:nvPr>
            <p:ph idx="1"/>
          </p:nvPr>
        </p:nvSpPr>
        <p:spPr>
          <a:xfrm>
            <a:off x="423863" y="1843088"/>
            <a:ext cx="11598275" cy="4351337"/>
          </a:xfrm>
        </p:spPr>
        <p:txBody>
          <a:bodyPr/>
          <a:lstStyle/>
          <a:p>
            <a:pPr marL="0" indent="0" eaLnBrk="1" hangingPunct="1">
              <a:buFont typeface="Arial" charset="0"/>
              <a:buNone/>
            </a:pPr>
            <a:r>
              <a:rPr lang="en-US" altLang="x-none"/>
              <a:t>Miškas </a:t>
            </a:r>
            <a:r>
              <a:rPr lang="mr-IN" altLang="x-none">
                <a:ea typeface="Mangal" charset="0"/>
              </a:rPr>
              <a:t>–</a:t>
            </a:r>
            <a:r>
              <a:rPr lang="en-US" altLang="x-none"/>
              <a:t> biologinė bendruomenė, kurioje vyraujanti rūšis yra medžiai.</a:t>
            </a:r>
            <a:r>
              <a:rPr lang="en-US" altLang="x-none" b="1"/>
              <a:t/>
            </a:r>
            <a:br>
              <a:rPr lang="en-US" altLang="x-none" b="1"/>
            </a:br>
            <a:r>
              <a:rPr lang="en-US" altLang="x-none" b="1"/>
              <a:t/>
            </a:r>
            <a:br>
              <a:rPr lang="en-US" altLang="x-none" b="1"/>
            </a:br>
            <a:r>
              <a:rPr lang="en-US" altLang="x-none" b="1"/>
              <a:t>Miškas tai didžiulis, gyvas organizmas, kurį sudaro tarpusavyje susijusių ir subalansuotų ekosistemų tinklas. Tai medžių, augalų, gyvūnų, paukščių, vabzdžių, grybų, kerpių bendruomenė, kurie dirba kartu, kad užtikrintų visos sistemos sveikatą ir padidintų vienas kito išgyvenimo šansus</a:t>
            </a:r>
            <a:r>
              <a:rPr lang="en-US" altLang="x-none"/>
              <a:t>.</a:t>
            </a:r>
            <a:endParaRPr lang="en-GB" altLang="x-none"/>
          </a:p>
          <a:p>
            <a:pPr marL="0" indent="0" eaLnBrk="1" hangingPunct="1">
              <a:buFont typeface="Arial" charset="0"/>
              <a:buNone/>
            </a:pPr>
            <a:r>
              <a:rPr lang="en-US" altLang="x-none"/>
              <a:t>Didžiausios klaidos daromos, </a:t>
            </a:r>
            <a:r>
              <a:rPr lang="en-US" altLang="x-none" b="1"/>
              <a:t>kai miškas suvokiamas ir traktuojamas tik kaip medienos fabrikas</a:t>
            </a:r>
            <a:r>
              <a:rPr lang="en-US" altLang="x-none"/>
              <a:t>, o visa miškininkystė organizuojama taip, kad jos svarbiausiu uždaviniu tampa – </a:t>
            </a:r>
            <a:r>
              <a:rPr lang="en-US" altLang="x-none" b="1"/>
              <a:t>padidinti medienos tūrį ir pagreitinti jos augimo greitį,</a:t>
            </a:r>
            <a:r>
              <a:rPr lang="en-US" altLang="x-none"/>
              <a:t> atsodinimo pirmenybę teikiant tik tam tikroms rūšims, o </a:t>
            </a:r>
            <a:r>
              <a:rPr lang="en-US" altLang="x-none" b="1"/>
              <a:t>gamtosauginiai aspektai lieka antriniai.</a:t>
            </a:r>
            <a:endParaRPr lang="en-GB" altLang="x-none"/>
          </a:p>
        </p:txBody>
      </p:sp>
      <p:pic>
        <p:nvPicPr>
          <p:cNvPr id="460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863" y="33338"/>
            <a:ext cx="1727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266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Content Placeholder 2"/>
          <p:cNvSpPr>
            <a:spLocks noGrp="1"/>
          </p:cNvSpPr>
          <p:nvPr>
            <p:ph idx="1"/>
          </p:nvPr>
        </p:nvSpPr>
        <p:spPr>
          <a:xfrm>
            <a:off x="140914" y="212312"/>
            <a:ext cx="11932804" cy="5599945"/>
          </a:xfrm>
        </p:spPr>
        <p:txBody>
          <a:bodyPr/>
          <a:lstStyle/>
          <a:p>
            <a:pPr marL="0" indent="0" algn="ctr">
              <a:buNone/>
            </a:pPr>
            <a:r>
              <a:rPr lang="en-US" sz="2200" dirty="0" smtClean="0">
                <a:latin typeface="+mj-lt"/>
              </a:rPr>
              <a:t> </a:t>
            </a:r>
            <a:r>
              <a:rPr lang="en-US" b="1" dirty="0" smtClean="0"/>
              <a:t>NIEKAS PASAULYJE NEŽINO TIKROSIOS MEDIENOS KAINOS</a:t>
            </a:r>
            <a:r>
              <a:rPr lang="en-US" sz="2200" b="1" dirty="0" smtClean="0"/>
              <a:t/>
            </a:r>
            <a:br>
              <a:rPr lang="en-US" sz="2200" b="1" dirty="0" smtClean="0"/>
            </a:br>
            <a:r>
              <a:rPr lang="en-US" sz="2200" dirty="0" smtClean="0"/>
              <a:t/>
            </a:r>
            <a:br>
              <a:rPr lang="en-US" sz="2200" dirty="0" smtClean="0"/>
            </a:br>
            <a:r>
              <a:rPr lang="en-US" sz="2200" dirty="0" smtClean="0"/>
              <a:t>"Apskritai, </a:t>
            </a:r>
            <a:r>
              <a:rPr lang="en-US" sz="2400" b="1" dirty="0" smtClean="0"/>
              <a:t>MIŠKAS YRA PATS DIDŽIAUSIAS LIETUVOS TURTAS</a:t>
            </a:r>
            <a:r>
              <a:rPr lang="en-US" sz="2200" dirty="0" smtClean="0"/>
              <a:t>. Mes jo neturime didesnio. </a:t>
            </a:r>
            <a:br>
              <a:rPr lang="en-US" sz="2200" dirty="0" smtClean="0"/>
            </a:br>
            <a:r>
              <a:rPr lang="en-US" sz="2200" dirty="0" smtClean="0"/>
              <a:t>Miškai, urėdijos - nėra fabrikai, gamyklos. Pagrindinė urėdijos funkcija - nėra prekyba mediena. Miškininkystė nėra biznis. Nėra produktas. Urėdija negali bankrutuoti, nes ne biznis jai esmė. </a:t>
            </a:r>
            <a:br>
              <a:rPr lang="en-US" sz="2200" dirty="0" smtClean="0"/>
            </a:br>
            <a:r>
              <a:rPr lang="en-US" sz="2200" dirty="0" smtClean="0"/>
              <a:t>Ji - turto saugotoja, nes </a:t>
            </a:r>
            <a:r>
              <a:rPr lang="en-US" sz="2400" b="1" dirty="0" smtClean="0"/>
              <a:t>miškas tai nėra tik mediena, tai yra ORAS, APLINKA, KLIMATO KAITA, VISA BIOĮVAIROVĖ, PRADEDANT ŽVĖRIMIS, PAUKŠČIAIS, AUGALIJA, ŽMOGAUS GYVENIMO SĄLYGOS. </a:t>
            </a:r>
          </a:p>
          <a:p>
            <a:pPr marL="0" indent="0" algn="ctr">
              <a:buNone/>
            </a:pPr>
            <a:r>
              <a:rPr lang="en-US" sz="2200" dirty="0" smtClean="0"/>
              <a:t>Negalima spręsti didžiausio valstybės turto klausimo, nenagrinėjant tų šimto komponenčių, o matyti tik vieną - pelną. Ir konkrečiai šiuo atveju </a:t>
            </a:r>
            <a:r>
              <a:rPr lang="mr-IN" sz="2200" dirty="0" smtClean="0"/>
              <a:t>–</a:t>
            </a:r>
            <a:r>
              <a:rPr lang="en-US" sz="2200" dirty="0" smtClean="0"/>
              <a:t> medieną. Urėdijos iš principo negali tapti akcine bendrove, kurios pagrindinis dalykas – pelnas.</a:t>
            </a:r>
            <a:br>
              <a:rPr lang="en-US" sz="2200" dirty="0" smtClean="0"/>
            </a:br>
            <a:r>
              <a:rPr lang="en-US" sz="2200" dirty="0" smtClean="0"/>
              <a:t/>
            </a:r>
            <a:br>
              <a:rPr lang="en-US" sz="2200" dirty="0" smtClean="0"/>
            </a:br>
            <a:r>
              <a:rPr lang="en-US" sz="2400" b="1" dirty="0" smtClean="0"/>
              <a:t>MEDIENA </a:t>
            </a:r>
            <a:r>
              <a:rPr lang="mr-IN" sz="2400" b="1" dirty="0" smtClean="0"/>
              <a:t>–</a:t>
            </a:r>
            <a:r>
              <a:rPr lang="en-US" sz="2400" b="1" dirty="0" smtClean="0"/>
              <a:t> ŠALUTINIS PRODUKTAS</a:t>
            </a:r>
            <a:r>
              <a:rPr lang="en-US" sz="2200" dirty="0" smtClean="0"/>
              <a:t>, ne pagrindinis. Kalbant apie pagrindinį - tai šitą pardavimą, kirtimą turėtų daryti net ne mūsų anūkai, o proanūkiai. Tikrosios medienos kainos mes niekada nesužinosime, todėl, kad medieną, </a:t>
            </a:r>
            <a:r>
              <a:rPr lang="en-US" sz="2400" b="1" dirty="0" smtClean="0"/>
              <a:t>kurią kertame šiandien - yra mūsų prosenelių užauginta, net ne senelių. Todėl pasaulyje niekas nežino tikrosios medienos kainos.”</a:t>
            </a:r>
          </a:p>
          <a:p>
            <a:pPr marL="0" indent="0">
              <a:buNone/>
            </a:pPr>
            <a:r>
              <a:rPr lang="en-US" altLang="x-none" sz="2200" dirty="0">
                <a:ea typeface="Arial" charset="0"/>
                <a:cs typeface="Arial" charset="0"/>
              </a:rPr>
              <a:t/>
            </a:r>
            <a:br>
              <a:rPr lang="en-US" altLang="x-none" sz="2200" dirty="0">
                <a:ea typeface="Arial" charset="0"/>
                <a:cs typeface="Arial" charset="0"/>
              </a:rPr>
            </a:br>
            <a:endParaRPr lang="en-US" altLang="x-none" sz="2200" dirty="0">
              <a:ea typeface="Arial" charset="0"/>
              <a:cs typeface="Arial" charset="0"/>
            </a:endParaRPr>
          </a:p>
        </p:txBody>
      </p:sp>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219" y="5477214"/>
            <a:ext cx="1425870" cy="10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4"/>
          <p:cNvSpPr txBox="1">
            <a:spLocks noChangeArrowheads="1"/>
          </p:cNvSpPr>
          <p:nvPr/>
        </p:nvSpPr>
        <p:spPr bwMode="auto">
          <a:xfrm>
            <a:off x="1719393" y="5492114"/>
            <a:ext cx="89949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US" altLang="x-none" sz="2000" i="1" dirty="0" smtClean="0">
                <a:latin typeface="Arial" charset="0"/>
                <a:ea typeface="Arial" charset="0"/>
                <a:cs typeface="Arial" charset="0"/>
              </a:rPr>
              <a:t>       </a:t>
            </a:r>
            <a:r>
              <a:rPr lang="en-US" altLang="x-none" sz="2200" dirty="0" smtClean="0">
                <a:latin typeface="+mn-lt"/>
                <a:ea typeface="Arial" charset="0"/>
                <a:cs typeface="Arial" charset="0"/>
              </a:rPr>
              <a:t>Birutė VALIONYTĖ</a:t>
            </a:r>
            <a:br>
              <a:rPr lang="en-US" altLang="x-none" sz="2200" dirty="0" smtClean="0">
                <a:latin typeface="+mn-lt"/>
                <a:ea typeface="Arial" charset="0"/>
                <a:cs typeface="Arial" charset="0"/>
              </a:rPr>
            </a:br>
            <a:r>
              <a:rPr lang="en-US" altLang="x-none" sz="2200" dirty="0" smtClean="0">
                <a:latin typeface="+mn-lt"/>
                <a:ea typeface="Arial" charset="0"/>
                <a:cs typeface="Arial" charset="0"/>
              </a:rPr>
              <a:t> Miškininkė</a:t>
            </a:r>
            <a:r>
              <a:rPr lang="en-US" altLang="x-none" sz="2200" dirty="0">
                <a:latin typeface="+mn-lt"/>
                <a:ea typeface="Arial" charset="0"/>
                <a:cs typeface="Arial" charset="0"/>
              </a:rPr>
              <a:t>, </a:t>
            </a:r>
            <a:r>
              <a:rPr lang="en-US" sz="2200" dirty="0" smtClean="0">
                <a:latin typeface="+mn-lt"/>
              </a:rPr>
              <a:t>Signatarų klubo prezidentė</a:t>
            </a:r>
            <a:r>
              <a:rPr lang="en-US" altLang="x-none" sz="2200" dirty="0" smtClean="0">
                <a:latin typeface="+mn-lt"/>
                <a:ea typeface="Arial" charset="0"/>
                <a:cs typeface="Arial" charset="0"/>
              </a:rPr>
              <a:t/>
            </a:r>
            <a:br>
              <a:rPr lang="en-US" altLang="x-none" sz="2200" dirty="0" smtClean="0">
                <a:latin typeface="+mn-lt"/>
                <a:ea typeface="Arial" charset="0"/>
                <a:cs typeface="Arial" charset="0"/>
              </a:rPr>
            </a:br>
            <a:r>
              <a:rPr lang="en-US" altLang="x-none" sz="2200" dirty="0" smtClean="0">
                <a:latin typeface="+mn-lt"/>
              </a:rPr>
              <a:t>F</a:t>
            </a:r>
            <a:r>
              <a:rPr lang="en-US" sz="2200" dirty="0" smtClean="0">
                <a:latin typeface="+mn-lt"/>
              </a:rPr>
              <a:t>ormavo </a:t>
            </a:r>
            <a:r>
              <a:rPr lang="en-US" sz="2200" dirty="0">
                <a:latin typeface="+mn-lt"/>
              </a:rPr>
              <a:t>aplinkosaugos politikos, Miškų įstatymo </a:t>
            </a:r>
            <a:r>
              <a:rPr lang="en-US" sz="2200" dirty="0" smtClean="0">
                <a:latin typeface="+mn-lt"/>
              </a:rPr>
              <a:t>pamatus. </a:t>
            </a:r>
            <a:br>
              <a:rPr lang="en-US" sz="2200" dirty="0" smtClean="0">
                <a:latin typeface="+mn-lt"/>
              </a:rPr>
            </a:br>
            <a:endParaRPr lang="en-US" altLang="x-none" sz="2200" dirty="0">
              <a:latin typeface="+mn-lt"/>
              <a:ea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0" y="5261782"/>
            <a:ext cx="1596218" cy="1596218"/>
          </a:xfrm>
          <a:prstGeom prst="rect">
            <a:avLst/>
          </a:prstGeom>
        </p:spPr>
      </p:pic>
    </p:spTree>
    <p:extLst>
      <p:ext uri="{BB962C8B-B14F-4D97-AF65-F5344CB8AC3E}">
        <p14:creationId xmlns:p14="http://schemas.microsoft.com/office/powerpoint/2010/main" val="16526257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TAI GALI TĘSTIS ILGAI IR BŪTI NEPASTEBĖTA</a:t>
            </a:r>
            <a:endParaRPr lang="en-US" dirty="0"/>
          </a:p>
        </p:txBody>
      </p:sp>
      <p:sp>
        <p:nvSpPr>
          <p:cNvPr id="3" name="Content Placeholder 2"/>
          <p:cNvSpPr>
            <a:spLocks noGrp="1"/>
          </p:cNvSpPr>
          <p:nvPr>
            <p:ph idx="1"/>
          </p:nvPr>
        </p:nvSpPr>
        <p:spPr>
          <a:xfrm>
            <a:off x="838200" y="1825625"/>
            <a:ext cx="10515600" cy="2136775"/>
          </a:xfrm>
        </p:spPr>
        <p:txBody>
          <a:bodyPr/>
          <a:lstStyle/>
          <a:p>
            <a:pPr marL="0" indent="0">
              <a:buNone/>
            </a:pPr>
            <a:r>
              <a:rPr lang="en-US" dirty="0" err="1"/>
              <a:t>Klasifikuojant</a:t>
            </a:r>
            <a:r>
              <a:rPr lang="en-US" dirty="0"/>
              <a:t> </a:t>
            </a:r>
            <a:r>
              <a:rPr lang="en-US" dirty="0" err="1"/>
              <a:t>natūralias</a:t>
            </a:r>
            <a:r>
              <a:rPr lang="en-US" dirty="0"/>
              <a:t> </a:t>
            </a:r>
            <a:r>
              <a:rPr lang="en-US" dirty="0" err="1"/>
              <a:t>miško</a:t>
            </a:r>
            <a:r>
              <a:rPr lang="en-US" dirty="0"/>
              <a:t> </a:t>
            </a:r>
            <a:r>
              <a:rPr lang="en-US" dirty="0" err="1"/>
              <a:t>ekosistemas</a:t>
            </a:r>
            <a:r>
              <a:rPr lang="en-US" dirty="0"/>
              <a:t> </a:t>
            </a:r>
            <a:r>
              <a:rPr lang="en-US" dirty="0" err="1"/>
              <a:t>ir</a:t>
            </a:r>
            <a:r>
              <a:rPr lang="en-US" dirty="0"/>
              <a:t> </a:t>
            </a:r>
            <a:r>
              <a:rPr lang="en-US" dirty="0" err="1"/>
              <a:t>pramonines</a:t>
            </a:r>
            <a:r>
              <a:rPr lang="en-US" dirty="0"/>
              <a:t> </a:t>
            </a:r>
            <a:r>
              <a:rPr lang="en-US" dirty="0" err="1"/>
              <a:t>medienos</a:t>
            </a:r>
            <a:r>
              <a:rPr lang="en-US" dirty="0"/>
              <a:t> </a:t>
            </a:r>
            <a:r>
              <a:rPr lang="en-US" dirty="0" err="1"/>
              <a:t>monokultūras</a:t>
            </a:r>
            <a:r>
              <a:rPr lang="en-US" dirty="0"/>
              <a:t> </a:t>
            </a:r>
            <a:r>
              <a:rPr lang="en-US" dirty="0" err="1"/>
              <a:t>kaip</a:t>
            </a:r>
            <a:r>
              <a:rPr lang="en-US" dirty="0"/>
              <a:t> „</a:t>
            </a:r>
            <a:r>
              <a:rPr lang="en-US" dirty="0" err="1"/>
              <a:t>miškus</a:t>
            </a:r>
            <a:r>
              <a:rPr lang="en-US" dirty="0"/>
              <a:t>“ – </a:t>
            </a:r>
            <a:r>
              <a:rPr lang="en-US" dirty="0" err="1"/>
              <a:t>didžiuliai</a:t>
            </a:r>
            <a:r>
              <a:rPr lang="en-US" dirty="0"/>
              <a:t> </a:t>
            </a:r>
            <a:r>
              <a:rPr lang="en-US" dirty="0" err="1"/>
              <a:t>pramoninio</a:t>
            </a:r>
            <a:r>
              <a:rPr lang="en-US" dirty="0"/>
              <a:t> </a:t>
            </a:r>
            <a:r>
              <a:rPr lang="en-US" dirty="0" err="1"/>
              <a:t>masto</a:t>
            </a:r>
            <a:r>
              <a:rPr lang="en-US" dirty="0"/>
              <a:t> </a:t>
            </a:r>
            <a:r>
              <a:rPr lang="en-US" dirty="0" err="1"/>
              <a:t>žemės</a:t>
            </a:r>
            <a:r>
              <a:rPr lang="en-US" dirty="0"/>
              <a:t> </a:t>
            </a:r>
            <a:r>
              <a:rPr lang="en-US" dirty="0" err="1"/>
              <a:t>paviršiaus</a:t>
            </a:r>
            <a:r>
              <a:rPr lang="en-US" dirty="0"/>
              <a:t> </a:t>
            </a:r>
            <a:r>
              <a:rPr lang="en-US" dirty="0" err="1"/>
              <a:t>konvertavimai</a:t>
            </a:r>
            <a:r>
              <a:rPr lang="en-US" dirty="0"/>
              <a:t>, </a:t>
            </a:r>
            <a:r>
              <a:rPr lang="en-US" dirty="0" err="1"/>
              <a:t>masinis</a:t>
            </a:r>
            <a:r>
              <a:rPr lang="en-US" dirty="0"/>
              <a:t> </a:t>
            </a:r>
            <a:r>
              <a:rPr lang="en-US" dirty="0" err="1"/>
              <a:t>natūralių</a:t>
            </a:r>
            <a:r>
              <a:rPr lang="en-US" dirty="0"/>
              <a:t> </a:t>
            </a:r>
            <a:r>
              <a:rPr lang="en-US" dirty="0" err="1"/>
              <a:t>gamtos</a:t>
            </a:r>
            <a:r>
              <a:rPr lang="en-US" dirty="0"/>
              <a:t> </a:t>
            </a:r>
            <a:r>
              <a:rPr lang="en-US" dirty="0" err="1"/>
              <a:t>buveinių</a:t>
            </a:r>
            <a:r>
              <a:rPr lang="en-US" dirty="0"/>
              <a:t> </a:t>
            </a:r>
            <a:r>
              <a:rPr lang="en-US" dirty="0" err="1"/>
              <a:t>ir</a:t>
            </a:r>
            <a:r>
              <a:rPr lang="en-US" dirty="0"/>
              <a:t> </a:t>
            </a:r>
            <a:r>
              <a:rPr lang="en-US" dirty="0" err="1"/>
              <a:t>biologinės</a:t>
            </a:r>
            <a:r>
              <a:rPr lang="en-US" dirty="0"/>
              <a:t> </a:t>
            </a:r>
            <a:r>
              <a:rPr lang="en-US" dirty="0" err="1"/>
              <a:t>įvairovės</a:t>
            </a:r>
            <a:r>
              <a:rPr lang="en-US" dirty="0"/>
              <a:t> </a:t>
            </a:r>
            <a:r>
              <a:rPr lang="en-US" dirty="0" err="1"/>
              <a:t>praradimas</a:t>
            </a:r>
            <a:r>
              <a:rPr lang="en-US" dirty="0"/>
              <a:t> – </a:t>
            </a:r>
            <a:r>
              <a:rPr lang="en-US" b="1" dirty="0" err="1"/>
              <a:t>gali</a:t>
            </a:r>
            <a:r>
              <a:rPr lang="en-US" b="1" dirty="0"/>
              <a:t> </a:t>
            </a:r>
            <a:r>
              <a:rPr lang="en-US" b="1" dirty="0" err="1"/>
              <a:t>tęstis</a:t>
            </a:r>
            <a:r>
              <a:rPr lang="en-US" b="1" dirty="0"/>
              <a:t> </a:t>
            </a:r>
            <a:r>
              <a:rPr lang="en-US" b="1" dirty="0" err="1"/>
              <a:t>ilgai</a:t>
            </a:r>
            <a:r>
              <a:rPr lang="en-US" b="1" dirty="0"/>
              <a:t> </a:t>
            </a:r>
            <a:r>
              <a:rPr lang="en-US" b="1" dirty="0" err="1"/>
              <a:t>ir</a:t>
            </a:r>
            <a:r>
              <a:rPr lang="en-US" b="1" dirty="0"/>
              <a:t> </a:t>
            </a:r>
            <a:r>
              <a:rPr lang="en-US" b="1" dirty="0" err="1"/>
              <a:t>būti</a:t>
            </a:r>
            <a:r>
              <a:rPr lang="en-US" b="1" dirty="0"/>
              <a:t> </a:t>
            </a:r>
            <a:r>
              <a:rPr lang="en-US" b="1" dirty="0" err="1"/>
              <a:t>nepastebėtas</a:t>
            </a:r>
            <a:r>
              <a:rPr lang="en-US" b="1" dirty="0"/>
              <a:t> </a:t>
            </a:r>
            <a:r>
              <a:rPr lang="en-US" b="1" dirty="0" err="1"/>
              <a:t>nepriklausomai</a:t>
            </a:r>
            <a:r>
              <a:rPr lang="en-US" dirty="0"/>
              <a:t> </a:t>
            </a:r>
            <a:r>
              <a:rPr lang="en-US" dirty="0" err="1"/>
              <a:t>nuo</a:t>
            </a:r>
            <a:r>
              <a:rPr lang="en-US" dirty="0"/>
              <a:t> </a:t>
            </a:r>
            <a:r>
              <a:rPr lang="en-US" dirty="0" err="1"/>
              <a:t>šalies</a:t>
            </a:r>
            <a:r>
              <a:rPr lang="en-US" dirty="0"/>
              <a:t> </a:t>
            </a:r>
            <a:r>
              <a:rPr lang="en-US" dirty="0" err="1"/>
              <a:t>ar</a:t>
            </a:r>
            <a:r>
              <a:rPr lang="en-US" dirty="0"/>
              <a:t> </a:t>
            </a:r>
            <a:r>
              <a:rPr lang="en-US" dirty="0" err="1"/>
              <a:t>regiono</a:t>
            </a:r>
            <a:r>
              <a:rPr lang="en-US" dirty="0"/>
              <a:t>.</a:t>
            </a:r>
            <a:br>
              <a:rPr lang="en-US" dirty="0"/>
            </a:br>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7800" y="3848100"/>
            <a:ext cx="2692400" cy="3009900"/>
          </a:xfrm>
          <a:prstGeom prst="rect">
            <a:avLst/>
          </a:prstGeom>
        </p:spPr>
      </p:pic>
    </p:spTree>
    <p:extLst>
      <p:ext uri="{BB962C8B-B14F-4D97-AF65-F5344CB8AC3E}">
        <p14:creationId xmlns:p14="http://schemas.microsoft.com/office/powerpoint/2010/main" val="13409300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347" y="209080"/>
            <a:ext cx="10515600" cy="1325563"/>
          </a:xfrm>
        </p:spPr>
        <p:txBody>
          <a:bodyPr/>
          <a:lstStyle/>
          <a:p>
            <a:r>
              <a:rPr lang="en-US" dirty="0" smtClean="0"/>
              <a:t>GYVOS GAMTOS GENOCIDAS</a:t>
            </a:r>
            <a:endParaRPr lang="en-US" dirty="0"/>
          </a:p>
        </p:txBody>
      </p:sp>
      <p:sp>
        <p:nvSpPr>
          <p:cNvPr id="3" name="Content Placeholder 2"/>
          <p:cNvSpPr>
            <a:spLocks noGrp="1"/>
          </p:cNvSpPr>
          <p:nvPr>
            <p:ph idx="1"/>
          </p:nvPr>
        </p:nvSpPr>
        <p:spPr>
          <a:xfrm>
            <a:off x="737347" y="1423366"/>
            <a:ext cx="10806953" cy="3012389"/>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lt-LT" b="1" dirty="0" smtClean="0"/>
              <a:t>DIDŽIAUSIA ESAMŲ TENDENCIJŲ GRĖSMĖ JEI LIKSIM ABEJINGI?</a:t>
            </a:r>
          </a:p>
          <a:p>
            <a:pPr marL="0" marR="0" lvl="0" indent="0" defTabSz="914400" eaLnBrk="1" fontAlgn="auto" latinLnBrk="0" hangingPunct="1">
              <a:lnSpc>
                <a:spcPct val="100000"/>
              </a:lnSpc>
              <a:spcBef>
                <a:spcPts val="0"/>
              </a:spcBef>
              <a:spcAft>
                <a:spcPts val="0"/>
              </a:spcAft>
              <a:buClrTx/>
              <a:buSzTx/>
              <a:buFontTx/>
              <a:buNone/>
              <a:tabLst/>
              <a:defRPr/>
            </a:pPr>
            <a:endParaRPr lang="lt-LT" dirty="0"/>
          </a:p>
          <a:p>
            <a:pPr marL="0" marR="0" lvl="0" indent="0" defTabSz="914400" eaLnBrk="1" fontAlgn="auto" latinLnBrk="0" hangingPunct="1">
              <a:lnSpc>
                <a:spcPct val="100000"/>
              </a:lnSpc>
              <a:spcBef>
                <a:spcPts val="0"/>
              </a:spcBef>
              <a:spcAft>
                <a:spcPts val="0"/>
              </a:spcAft>
              <a:buClrTx/>
              <a:buSzTx/>
              <a:buFontTx/>
              <a:buNone/>
              <a:tabLst/>
              <a:defRPr/>
            </a:pPr>
            <a:r>
              <a:rPr lang="lt-LT" dirty="0" smtClean="0"/>
              <a:t>PRAMONINIS GAMTOS IŠNAUDOJIMAS (SERGANTYS MIŠKAI, ŽEMĖS DEGRADACIJA, GYVYBĖS RŪŠIŲ NYKIMAS)</a:t>
            </a:r>
          </a:p>
          <a:p>
            <a:pPr marL="0" marR="0" lvl="0" indent="0" defTabSz="914400" eaLnBrk="1" fontAlgn="auto" latinLnBrk="0" hangingPunct="1">
              <a:lnSpc>
                <a:spcPct val="100000"/>
              </a:lnSpc>
              <a:spcBef>
                <a:spcPts val="0"/>
              </a:spcBef>
              <a:spcAft>
                <a:spcPts val="0"/>
              </a:spcAft>
              <a:buClrTx/>
              <a:buSzTx/>
              <a:buFontTx/>
              <a:buNone/>
              <a:tabLst/>
              <a:defRPr/>
            </a:pPr>
            <a:r>
              <a:rPr lang="lt-LT" dirty="0" smtClean="0"/>
              <a:t>NATŪRALIOS, LAUKINĖS GAMTOS SUNAIKINIMAS </a:t>
            </a:r>
            <a:r>
              <a:rPr lang="mr-IN" dirty="0" smtClean="0"/>
              <a:t>–</a:t>
            </a:r>
            <a:r>
              <a:rPr lang="lt-LT" dirty="0" smtClean="0"/>
              <a:t> LIETUVA TARŠIOS PRAMONĖS, GAMYKLŲ IR TRANZITO ZONA?</a:t>
            </a:r>
          </a:p>
          <a:p>
            <a:pPr marL="0" marR="0" lvl="0" indent="0" defTabSz="914400" eaLnBrk="1" fontAlgn="auto" latinLnBrk="0" hangingPunct="1">
              <a:lnSpc>
                <a:spcPct val="100000"/>
              </a:lnSpc>
              <a:spcBef>
                <a:spcPts val="0"/>
              </a:spcBef>
              <a:spcAft>
                <a:spcPts val="0"/>
              </a:spcAft>
              <a:buClrTx/>
              <a:buSzTx/>
              <a:buFontTx/>
              <a:buNone/>
              <a:tabLst/>
              <a:defRPr/>
            </a:pPr>
            <a:r>
              <a:rPr lang="lt-LT" dirty="0" smtClean="0"/>
              <a:t>ŽENKLUS GYVENIMO KOKYBĖS KRITIMAS</a:t>
            </a:r>
          </a:p>
          <a:p>
            <a:pPr marL="0" marR="0" lvl="0" indent="0" defTabSz="914400" eaLnBrk="1" fontAlgn="auto" latinLnBrk="0" hangingPunct="1">
              <a:lnSpc>
                <a:spcPct val="100000"/>
              </a:lnSpc>
              <a:spcBef>
                <a:spcPts val="0"/>
              </a:spcBef>
              <a:spcAft>
                <a:spcPts val="0"/>
              </a:spcAft>
              <a:buClrTx/>
              <a:buSzTx/>
              <a:buFontTx/>
              <a:buNone/>
              <a:tabLst/>
              <a:defRPr/>
            </a:pPr>
            <a:r>
              <a:rPr lang="lt-LT" dirty="0" smtClean="0"/>
              <a:t>KLIMATO KAITA, STICHINĖS AUDROS</a:t>
            </a:r>
          </a:p>
          <a:p>
            <a:pPr marL="0" marR="0" lvl="0" indent="0" defTabSz="914400" eaLnBrk="1" fontAlgn="auto" latinLnBrk="0" hangingPunct="1">
              <a:lnSpc>
                <a:spcPct val="100000"/>
              </a:lnSpc>
              <a:spcBef>
                <a:spcPts val="0"/>
              </a:spcBef>
              <a:spcAft>
                <a:spcPts val="0"/>
              </a:spcAft>
              <a:buClrTx/>
              <a:buSzTx/>
              <a:buFontTx/>
              <a:buNone/>
              <a:tabLst/>
              <a:defRPr/>
            </a:pPr>
            <a:r>
              <a:rPr lang="lt-LT" dirty="0" smtClean="0"/>
              <a:t>UŽTERŠTUMAS, VANDENS CIKLŲ PAŽEIDIMAI,</a:t>
            </a:r>
          </a:p>
          <a:p>
            <a:pPr marL="0" marR="0" lvl="0" indent="0" defTabSz="914400" eaLnBrk="1" fontAlgn="auto" latinLnBrk="0" hangingPunct="1">
              <a:lnSpc>
                <a:spcPct val="100000"/>
              </a:lnSpc>
              <a:spcBef>
                <a:spcPts val="0"/>
              </a:spcBef>
              <a:spcAft>
                <a:spcPts val="0"/>
              </a:spcAft>
              <a:buClrTx/>
              <a:buSzTx/>
              <a:buFontTx/>
              <a:buNone/>
              <a:tabLst/>
              <a:defRPr/>
            </a:pPr>
            <a:r>
              <a:rPr lang="lt-LT" dirty="0" smtClean="0"/>
              <a:t>POTVYNIAI, SAUSROS, ŽEMĖS EROZIJA</a:t>
            </a:r>
          </a:p>
          <a:p>
            <a:pPr marL="0" marR="0" lvl="0" indent="0" defTabSz="914400" eaLnBrk="1" fontAlgn="auto" latinLnBrk="0" hangingPunct="1">
              <a:lnSpc>
                <a:spcPct val="100000"/>
              </a:lnSpc>
              <a:spcBef>
                <a:spcPts val="0"/>
              </a:spcBef>
              <a:spcAft>
                <a:spcPts val="0"/>
              </a:spcAft>
              <a:buClrTx/>
              <a:buSzTx/>
              <a:buFontTx/>
              <a:buNone/>
              <a:tabLst/>
              <a:defRPr/>
            </a:pPr>
            <a:r>
              <a:rPr lang="lt-LT" dirty="0" smtClean="0"/>
              <a:t>NEGRĮŽTAMI EKOSISTEMŲ </a:t>
            </a:r>
            <a:r>
              <a:rPr lang="en-US" dirty="0" smtClean="0"/>
              <a:t>PAŽEIDIMAI</a:t>
            </a:r>
          </a:p>
          <a:p>
            <a:pPr marL="0" marR="0" lvl="0" indent="0" defTabSz="914400" eaLnBrk="1" fontAlgn="auto" latinLnBrk="0" hangingPunct="1">
              <a:lnSpc>
                <a:spcPct val="100000"/>
              </a:lnSpc>
              <a:spcBef>
                <a:spcPts val="0"/>
              </a:spcBef>
              <a:spcAft>
                <a:spcPts val="0"/>
              </a:spcAft>
              <a:buClrTx/>
              <a:buSzTx/>
              <a:buFontTx/>
              <a:buNone/>
              <a:tabLst/>
              <a:defRPr/>
            </a:pPr>
            <a:r>
              <a:rPr lang="en-US" dirty="0"/>
              <a:t>KĄ PO SAVĘS PALIEKAME ATEITIES </a:t>
            </a:r>
            <a:r>
              <a:rPr lang="en-US" dirty="0" smtClean="0"/>
              <a:t>KARTOMS</a:t>
            </a:r>
            <a:r>
              <a:rPr lang="mr-IN" dirty="0" smtClean="0"/>
              <a:t>…</a:t>
            </a:r>
            <a:r>
              <a:rPr lang="lt-LT" dirty="0" smtClean="0"/>
              <a:t>?</a:t>
            </a:r>
            <a:endParaRPr lang="en-US" dirty="0"/>
          </a:p>
        </p:txBody>
      </p:sp>
    </p:spTree>
    <p:extLst>
      <p:ext uri="{BB962C8B-B14F-4D97-AF65-F5344CB8AC3E}">
        <p14:creationId xmlns:p14="http://schemas.microsoft.com/office/powerpoint/2010/main" val="4040844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2290762"/>
            <a:ext cx="10706100" cy="2490788"/>
          </a:xfrm>
        </p:spPr>
        <p:txBody>
          <a:bodyPr/>
          <a:lstStyle/>
          <a:p>
            <a:r>
              <a:rPr lang="en-US" sz="4000" dirty="0"/>
              <a:t>LAISVA RINKA IR TVARUS MIŠKAS? </a:t>
            </a:r>
            <a:br>
              <a:rPr lang="en-US" sz="4000" dirty="0"/>
            </a:br>
            <a:r>
              <a:rPr lang="en-US" sz="4000" dirty="0"/>
              <a:t/>
            </a:r>
            <a:br>
              <a:rPr lang="en-US" sz="4000" dirty="0"/>
            </a:br>
            <a:r>
              <a:rPr lang="en-US" sz="4000" dirty="0"/>
              <a:t/>
            </a:r>
            <a:br>
              <a:rPr lang="en-US" sz="4000" dirty="0"/>
            </a:br>
            <a:r>
              <a:rPr lang="en-US" sz="4000" dirty="0" smtClean="0"/>
              <a:t>KODĖL APLINKOSAUGA SVARBIAU UŽ EKONOMIKĄ?</a:t>
            </a:r>
            <a:r>
              <a:rPr lang="en-US" dirty="0"/>
              <a:t/>
            </a:r>
            <a:br>
              <a:rPr lang="en-US" dirty="0"/>
            </a:br>
            <a:endParaRPr lang="en-US" dirty="0"/>
          </a:p>
        </p:txBody>
      </p:sp>
    </p:spTree>
    <p:extLst>
      <p:ext uri="{BB962C8B-B14F-4D97-AF65-F5344CB8AC3E}">
        <p14:creationId xmlns:p14="http://schemas.microsoft.com/office/powerpoint/2010/main" val="5097620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ontent Placeholder 2"/>
          <p:cNvSpPr>
            <a:spLocks noGrp="1"/>
          </p:cNvSpPr>
          <p:nvPr>
            <p:ph idx="1"/>
          </p:nvPr>
        </p:nvSpPr>
        <p:spPr>
          <a:xfrm>
            <a:off x="323850" y="419100"/>
            <a:ext cx="11677650" cy="6915150"/>
          </a:xfrm>
        </p:spPr>
        <p:txBody>
          <a:bodyPr/>
          <a:lstStyle/>
          <a:p>
            <a:pPr marL="0" indent="0" eaLnBrk="1" hangingPunct="1">
              <a:lnSpc>
                <a:spcPct val="70000"/>
              </a:lnSpc>
              <a:buFont typeface="Arial" charset="0"/>
              <a:buNone/>
            </a:pPr>
            <a:r>
              <a:rPr lang="en-US" altLang="x-none" dirty="0" err="1"/>
              <a:t>Lietuvos</a:t>
            </a:r>
            <a:r>
              <a:rPr lang="en-US" altLang="x-none" dirty="0"/>
              <a:t> </a:t>
            </a:r>
            <a:r>
              <a:rPr lang="en-US" altLang="x-none" dirty="0" err="1"/>
              <a:t>miškininkystė</a:t>
            </a:r>
            <a:r>
              <a:rPr lang="en-US" altLang="x-none" dirty="0"/>
              <a:t> </a:t>
            </a:r>
            <a:r>
              <a:rPr lang="en-US" altLang="x-none" dirty="0" err="1"/>
              <a:t>remiasi</a:t>
            </a:r>
            <a:r>
              <a:rPr lang="en-US" altLang="x-none" dirty="0"/>
              <a:t> </a:t>
            </a:r>
            <a:r>
              <a:rPr lang="en-US" altLang="x-none" b="1" dirty="0"/>
              <a:t>TVARAUS MIŠKO </a:t>
            </a:r>
            <a:r>
              <a:rPr lang="en-US" altLang="x-none" b="1" dirty="0" err="1"/>
              <a:t>modeliu</a:t>
            </a:r>
            <a:r>
              <a:rPr lang="en-US" altLang="x-none" dirty="0"/>
              <a:t>, tai </a:t>
            </a:r>
            <a:r>
              <a:rPr lang="en-US" altLang="x-none" dirty="0" err="1"/>
              <a:t>reiškia</a:t>
            </a:r>
            <a:r>
              <a:rPr lang="en-US" altLang="x-none" dirty="0"/>
              <a:t>, </a:t>
            </a:r>
            <a:r>
              <a:rPr lang="en-US" altLang="x-none" dirty="0" err="1"/>
              <a:t>kad</a:t>
            </a:r>
            <a:r>
              <a:rPr lang="en-US" altLang="x-none" dirty="0"/>
              <a:t> </a:t>
            </a:r>
            <a:r>
              <a:rPr lang="en-US" altLang="x-none" b="1" dirty="0"/>
              <a:t>VISUOMENĖ TURI VEIKTI APLINKOS RIBOSE, o </a:t>
            </a:r>
            <a:r>
              <a:rPr lang="en-US" altLang="x-none" b="1" dirty="0" err="1"/>
              <a:t>ekonomika</a:t>
            </a:r>
            <a:r>
              <a:rPr lang="en-US" altLang="x-none" b="1" dirty="0"/>
              <a:t> </a:t>
            </a:r>
            <a:r>
              <a:rPr lang="en-US" altLang="x-none" b="1" dirty="0" err="1"/>
              <a:t>savo</a:t>
            </a:r>
            <a:r>
              <a:rPr lang="en-US" altLang="x-none" b="1" dirty="0"/>
              <a:t> </a:t>
            </a:r>
            <a:r>
              <a:rPr lang="en-US" altLang="x-none" b="1" dirty="0" err="1"/>
              <a:t>ruožtu</a:t>
            </a:r>
            <a:r>
              <a:rPr lang="en-US" altLang="x-none" b="1" dirty="0"/>
              <a:t> </a:t>
            </a:r>
            <a:r>
              <a:rPr lang="en-US" altLang="x-none" b="1" dirty="0" err="1"/>
              <a:t>turi</a:t>
            </a:r>
            <a:r>
              <a:rPr lang="en-US" altLang="x-none" b="1" dirty="0"/>
              <a:t> </a:t>
            </a:r>
            <a:r>
              <a:rPr lang="en-US" altLang="x-none" b="1" dirty="0" err="1"/>
              <a:t>veikti</a:t>
            </a:r>
            <a:r>
              <a:rPr lang="en-US" altLang="x-none" b="1" dirty="0"/>
              <a:t> </a:t>
            </a:r>
            <a:r>
              <a:rPr lang="en-US" altLang="x-none" b="1" dirty="0" err="1"/>
              <a:t>visuomenės</a:t>
            </a:r>
            <a:r>
              <a:rPr lang="en-US" altLang="x-none" b="1" dirty="0"/>
              <a:t> ribose.</a:t>
            </a:r>
          </a:p>
          <a:p>
            <a:pPr marL="0" indent="0" eaLnBrk="1" hangingPunct="1">
              <a:lnSpc>
                <a:spcPct val="70000"/>
              </a:lnSpc>
              <a:buFont typeface="Arial" charset="0"/>
              <a:buNone/>
            </a:pPr>
            <a:endParaRPr lang="en-US" altLang="x-none" dirty="0"/>
          </a:p>
          <a:p>
            <a:pPr marL="0" indent="0" eaLnBrk="1" hangingPunct="1">
              <a:lnSpc>
                <a:spcPct val="70000"/>
              </a:lnSpc>
              <a:buFont typeface="Arial" charset="0"/>
              <a:buNone/>
            </a:pPr>
            <a:r>
              <a:rPr lang="en-US" altLang="x-none" b="1" dirty="0">
                <a:solidFill>
                  <a:srgbClr val="FF0000"/>
                </a:solidFill>
              </a:rPr>
              <a:t>APLINKA NUSTATO </a:t>
            </a:r>
            <a:r>
              <a:rPr lang="en-US" altLang="x-none" b="1" dirty="0" err="1">
                <a:solidFill>
                  <a:srgbClr val="FF0000"/>
                </a:solidFill>
              </a:rPr>
              <a:t>ekonominių</a:t>
            </a:r>
            <a:r>
              <a:rPr lang="en-US" altLang="x-none" b="1" dirty="0">
                <a:solidFill>
                  <a:srgbClr val="FF0000"/>
                </a:solidFill>
              </a:rPr>
              <a:t> </a:t>
            </a:r>
            <a:r>
              <a:rPr lang="en-US" altLang="x-none" b="1" dirty="0" err="1">
                <a:solidFill>
                  <a:srgbClr val="FF0000"/>
                </a:solidFill>
              </a:rPr>
              <a:t>ir</a:t>
            </a:r>
            <a:r>
              <a:rPr lang="en-US" altLang="x-none" b="1" dirty="0">
                <a:solidFill>
                  <a:srgbClr val="FF0000"/>
                </a:solidFill>
              </a:rPr>
              <a:t> </a:t>
            </a:r>
            <a:r>
              <a:rPr lang="en-US" altLang="x-none" b="1" dirty="0" err="1">
                <a:solidFill>
                  <a:srgbClr val="FF0000"/>
                </a:solidFill>
              </a:rPr>
              <a:t>socialinių</a:t>
            </a:r>
            <a:r>
              <a:rPr lang="en-US" altLang="x-none" b="1" dirty="0">
                <a:solidFill>
                  <a:srgbClr val="FF0000"/>
                </a:solidFill>
              </a:rPr>
              <a:t> </a:t>
            </a:r>
            <a:r>
              <a:rPr lang="en-US" altLang="x-none" b="1" dirty="0" err="1">
                <a:solidFill>
                  <a:srgbClr val="FF0000"/>
                </a:solidFill>
              </a:rPr>
              <a:t>interesų</a:t>
            </a:r>
            <a:r>
              <a:rPr lang="en-US" altLang="x-none" b="1" dirty="0">
                <a:solidFill>
                  <a:srgbClr val="FF0000"/>
                </a:solidFill>
              </a:rPr>
              <a:t> </a:t>
            </a:r>
            <a:r>
              <a:rPr lang="en-US" altLang="x-none" b="1" dirty="0" err="1">
                <a:solidFill>
                  <a:srgbClr val="FF0000"/>
                </a:solidFill>
              </a:rPr>
              <a:t>ribas</a:t>
            </a:r>
            <a:r>
              <a:rPr lang="en-US" altLang="x-none" dirty="0">
                <a:solidFill>
                  <a:srgbClr val="FF0000"/>
                </a:solidFill>
              </a:rPr>
              <a:t>. </a:t>
            </a:r>
            <a:r>
              <a:rPr lang="en-US" altLang="x-none" b="1" dirty="0" err="1">
                <a:solidFill>
                  <a:srgbClr val="FF0000"/>
                </a:solidFill>
              </a:rPr>
              <a:t>Ištekliai</a:t>
            </a:r>
            <a:r>
              <a:rPr lang="en-US" altLang="x-none" b="1" dirty="0">
                <a:solidFill>
                  <a:srgbClr val="FF0000"/>
                </a:solidFill>
              </a:rPr>
              <a:t> </a:t>
            </a:r>
            <a:r>
              <a:rPr lang="en-US" altLang="x-none" b="1" dirty="0" err="1">
                <a:solidFill>
                  <a:srgbClr val="FF0000"/>
                </a:solidFill>
              </a:rPr>
              <a:t>yra</a:t>
            </a:r>
            <a:r>
              <a:rPr lang="en-US" altLang="x-none" b="1" dirty="0">
                <a:solidFill>
                  <a:srgbClr val="FF0000"/>
                </a:solidFill>
              </a:rPr>
              <a:t> </a:t>
            </a:r>
            <a:r>
              <a:rPr lang="en-US" altLang="x-none" b="1" dirty="0" err="1">
                <a:solidFill>
                  <a:srgbClr val="FF0000"/>
                </a:solidFill>
              </a:rPr>
              <a:t>riboti</a:t>
            </a:r>
            <a:r>
              <a:rPr lang="en-US" altLang="x-none" b="1" dirty="0">
                <a:solidFill>
                  <a:srgbClr val="FF0000"/>
                </a:solidFill>
              </a:rPr>
              <a:t>.</a:t>
            </a:r>
          </a:p>
          <a:p>
            <a:pPr marL="0" indent="0" eaLnBrk="1" hangingPunct="1">
              <a:lnSpc>
                <a:spcPct val="70000"/>
              </a:lnSpc>
              <a:buFont typeface="Arial" charset="0"/>
              <a:buNone/>
            </a:pPr>
            <a:r>
              <a:rPr lang="en-US" altLang="x-none" b="1" dirty="0"/>
              <a:t/>
            </a:r>
            <a:br>
              <a:rPr lang="en-US" altLang="x-none" b="1" dirty="0"/>
            </a:br>
            <a:r>
              <a:rPr lang="en-US" altLang="x-none" dirty="0" err="1"/>
              <a:t>Jeigu</a:t>
            </a:r>
            <a:r>
              <a:rPr lang="en-US" altLang="x-none" dirty="0"/>
              <a:t> kai </a:t>
            </a:r>
            <a:r>
              <a:rPr lang="en-US" altLang="x-none" dirty="0" err="1"/>
              <a:t>kurie</a:t>
            </a:r>
            <a:r>
              <a:rPr lang="en-US" altLang="x-none" dirty="0"/>
              <a:t> </a:t>
            </a:r>
            <a:r>
              <a:rPr lang="en-US" altLang="x-none" dirty="0" err="1"/>
              <a:t>ištekliai</a:t>
            </a:r>
            <a:r>
              <a:rPr lang="en-US" altLang="x-none" dirty="0"/>
              <a:t> , </a:t>
            </a:r>
            <a:r>
              <a:rPr lang="en-US" altLang="x-none" dirty="0" err="1"/>
              <a:t>pavyzdžiui</a:t>
            </a:r>
            <a:r>
              <a:rPr lang="en-US" altLang="x-none" dirty="0"/>
              <a:t>, </a:t>
            </a:r>
            <a:r>
              <a:rPr lang="en-US" altLang="x-none" dirty="0" err="1"/>
              <a:t>kilogramas</a:t>
            </a:r>
            <a:r>
              <a:rPr lang="en-US" altLang="x-none" dirty="0"/>
              <a:t> </a:t>
            </a:r>
            <a:r>
              <a:rPr lang="en-US" altLang="x-none" dirty="0" err="1"/>
              <a:t>bulvių</a:t>
            </a:r>
            <a:r>
              <a:rPr lang="en-US" altLang="x-none" dirty="0"/>
              <a:t>, </a:t>
            </a:r>
            <a:r>
              <a:rPr lang="en-US" altLang="x-none" dirty="0" err="1"/>
              <a:t>gali</a:t>
            </a:r>
            <a:r>
              <a:rPr lang="en-US" altLang="x-none" dirty="0"/>
              <a:t> </a:t>
            </a:r>
            <a:r>
              <a:rPr lang="en-US" altLang="x-none" dirty="0" err="1"/>
              <a:t>būti</a:t>
            </a:r>
            <a:r>
              <a:rPr lang="en-US" altLang="x-none" dirty="0"/>
              <a:t> </a:t>
            </a:r>
            <a:r>
              <a:rPr lang="en-US" altLang="x-none" dirty="0" err="1"/>
              <a:t>perkami</a:t>
            </a:r>
            <a:r>
              <a:rPr lang="en-US" altLang="x-none" dirty="0"/>
              <a:t> </a:t>
            </a:r>
            <a:r>
              <a:rPr lang="en-US" altLang="x-none" dirty="0" err="1"/>
              <a:t>ir</a:t>
            </a:r>
            <a:r>
              <a:rPr lang="en-US" altLang="x-none" dirty="0"/>
              <a:t> </a:t>
            </a:r>
            <a:r>
              <a:rPr lang="en-US" altLang="x-none" dirty="0" err="1"/>
              <a:t>parduodami</a:t>
            </a:r>
            <a:r>
              <a:rPr lang="en-US" altLang="x-none" dirty="0"/>
              <a:t>, tai </a:t>
            </a:r>
            <a:r>
              <a:rPr lang="en-US" altLang="x-none" dirty="0" err="1"/>
              <a:t>švarus</a:t>
            </a:r>
            <a:r>
              <a:rPr lang="en-US" altLang="x-none" dirty="0"/>
              <a:t> </a:t>
            </a:r>
            <a:r>
              <a:rPr lang="en-US" altLang="x-none" dirty="0" err="1"/>
              <a:t>oras</a:t>
            </a:r>
            <a:r>
              <a:rPr lang="en-US" altLang="x-none" dirty="0"/>
              <a:t>, </a:t>
            </a:r>
            <a:r>
              <a:rPr lang="en-US" altLang="x-none" dirty="0" err="1"/>
              <a:t>gražus</a:t>
            </a:r>
            <a:r>
              <a:rPr lang="en-US" altLang="x-none" dirty="0"/>
              <a:t> </a:t>
            </a:r>
            <a:r>
              <a:rPr lang="en-US" altLang="x-none" dirty="0" err="1"/>
              <a:t>gamtovaizdis</a:t>
            </a:r>
            <a:r>
              <a:rPr lang="en-US" altLang="x-none" dirty="0"/>
              <a:t> </a:t>
            </a:r>
            <a:r>
              <a:rPr lang="en-US" altLang="x-none" dirty="0" err="1"/>
              <a:t>ir</a:t>
            </a:r>
            <a:r>
              <a:rPr lang="en-US" altLang="x-none" dirty="0"/>
              <a:t> kt. </a:t>
            </a:r>
            <a:r>
              <a:rPr lang="en-US" altLang="x-none" dirty="0" err="1"/>
              <a:t>negali</a:t>
            </a:r>
            <a:r>
              <a:rPr lang="en-US" altLang="x-none" dirty="0"/>
              <a:t> </a:t>
            </a:r>
            <a:r>
              <a:rPr lang="en-US" altLang="x-none" dirty="0" err="1"/>
              <a:t>būti</a:t>
            </a:r>
            <a:r>
              <a:rPr lang="en-US" altLang="x-none" dirty="0"/>
              <a:t> </a:t>
            </a:r>
            <a:r>
              <a:rPr lang="en-US" altLang="x-none" dirty="0" err="1"/>
              <a:t>padalintos</a:t>
            </a:r>
            <a:r>
              <a:rPr lang="en-US" altLang="x-none" dirty="0"/>
              <a:t> </a:t>
            </a:r>
            <a:r>
              <a:rPr lang="en-US" altLang="x-none" dirty="0" err="1"/>
              <a:t>atitinkamais</a:t>
            </a:r>
            <a:r>
              <a:rPr lang="en-US" altLang="x-none" dirty="0"/>
              <a:t> </a:t>
            </a:r>
            <a:r>
              <a:rPr lang="en-US" altLang="x-none" dirty="0" err="1"/>
              <a:t>mato</a:t>
            </a:r>
            <a:r>
              <a:rPr lang="en-US" altLang="x-none" dirty="0"/>
              <a:t> </a:t>
            </a:r>
            <a:r>
              <a:rPr lang="en-US" altLang="x-none" dirty="0" err="1"/>
              <a:t>vienetais</a:t>
            </a:r>
            <a:r>
              <a:rPr lang="en-US" altLang="x-none" dirty="0"/>
              <a:t> </a:t>
            </a:r>
            <a:r>
              <a:rPr lang="en-US" altLang="x-none" dirty="0" err="1"/>
              <a:t>ir</a:t>
            </a:r>
            <a:r>
              <a:rPr lang="en-US" altLang="x-none" dirty="0"/>
              <a:t> </a:t>
            </a:r>
            <a:r>
              <a:rPr lang="en-US" altLang="x-none" dirty="0" err="1"/>
              <a:t>parduodamas</a:t>
            </a:r>
            <a:r>
              <a:rPr lang="en-US" altLang="x-none" dirty="0"/>
              <a:t>.</a:t>
            </a:r>
            <a:br>
              <a:rPr lang="en-US" altLang="x-none" dirty="0"/>
            </a:br>
            <a:endParaRPr lang="en-US" altLang="x-none" dirty="0"/>
          </a:p>
          <a:p>
            <a:pPr marL="0" indent="0">
              <a:buFont typeface="Arial" charset="0"/>
              <a:buNone/>
            </a:pPr>
            <a:r>
              <a:rPr lang="en-US" altLang="x-none" b="1" dirty="0" err="1"/>
              <a:t>Gryna</a:t>
            </a:r>
            <a:r>
              <a:rPr lang="en-US" altLang="x-none" b="1" dirty="0"/>
              <a:t> </a:t>
            </a:r>
            <a:r>
              <a:rPr lang="en-US" altLang="x-none" b="1" dirty="0" err="1"/>
              <a:t>rinkos</a:t>
            </a:r>
            <a:r>
              <a:rPr lang="en-US" altLang="x-none" b="1" dirty="0"/>
              <a:t> </a:t>
            </a:r>
            <a:r>
              <a:rPr lang="en-US" altLang="x-none" b="1" dirty="0" err="1"/>
              <a:t>sistema</a:t>
            </a:r>
            <a:r>
              <a:rPr lang="en-US" altLang="x-none" b="1" dirty="0"/>
              <a:t> </a:t>
            </a:r>
            <a:r>
              <a:rPr lang="en-US" altLang="x-none" b="1" dirty="0" err="1"/>
              <a:t>ir</a:t>
            </a:r>
            <a:r>
              <a:rPr lang="en-US" altLang="x-none" b="1" dirty="0"/>
              <a:t> </a:t>
            </a:r>
            <a:r>
              <a:rPr lang="en-US" altLang="x-none" b="1" dirty="0" err="1"/>
              <a:t>efektyvus</a:t>
            </a:r>
            <a:r>
              <a:rPr lang="en-US" altLang="x-none" b="1" dirty="0"/>
              <a:t> </a:t>
            </a:r>
            <a:r>
              <a:rPr lang="en-US" altLang="x-none" b="1" dirty="0" err="1"/>
              <a:t>aplinkos</a:t>
            </a:r>
            <a:r>
              <a:rPr lang="en-US" altLang="x-none" b="1" dirty="0"/>
              <a:t> </a:t>
            </a:r>
            <a:r>
              <a:rPr lang="en-US" altLang="x-none" b="1" dirty="0" err="1"/>
              <a:t>išteklių</a:t>
            </a:r>
            <a:r>
              <a:rPr lang="en-US" altLang="x-none" b="1" dirty="0"/>
              <a:t> </a:t>
            </a:r>
            <a:r>
              <a:rPr lang="en-US" altLang="x-none" b="1" dirty="0" err="1"/>
              <a:t>naudojimas</a:t>
            </a:r>
            <a:r>
              <a:rPr lang="en-US" altLang="x-none" b="1" dirty="0"/>
              <a:t> </a:t>
            </a:r>
            <a:r>
              <a:rPr lang="en-US" altLang="x-none" b="1" dirty="0" err="1"/>
              <a:t>yra</a:t>
            </a:r>
            <a:r>
              <a:rPr lang="en-US" altLang="x-none" b="1" dirty="0"/>
              <a:t> NESUDERINAMI</a:t>
            </a:r>
            <a:r>
              <a:rPr lang="en-US" altLang="x-none" dirty="0"/>
              <a:t>. </a:t>
            </a:r>
            <a:r>
              <a:rPr lang="en-US" altLang="x-none" dirty="0" err="1"/>
              <a:t>Kas</a:t>
            </a:r>
            <a:r>
              <a:rPr lang="en-US" altLang="x-none" dirty="0"/>
              <a:t> </a:t>
            </a:r>
            <a:r>
              <a:rPr lang="en-US" altLang="x-none" dirty="0" err="1"/>
              <a:t>optimalu</a:t>
            </a:r>
            <a:r>
              <a:rPr lang="en-US" altLang="x-none" dirty="0"/>
              <a:t> </a:t>
            </a:r>
            <a:r>
              <a:rPr lang="en-US" altLang="x-none" dirty="0" err="1"/>
              <a:t>individui</a:t>
            </a:r>
            <a:r>
              <a:rPr lang="en-US" altLang="x-none" dirty="0"/>
              <a:t>, ne </a:t>
            </a:r>
            <a:r>
              <a:rPr lang="en-US" altLang="x-none" dirty="0" err="1"/>
              <a:t>visada</a:t>
            </a:r>
            <a:r>
              <a:rPr lang="en-US" altLang="x-none" dirty="0"/>
              <a:t> </a:t>
            </a:r>
            <a:r>
              <a:rPr lang="en-US" altLang="x-none" dirty="0" err="1"/>
              <a:t>optimalu</a:t>
            </a:r>
            <a:r>
              <a:rPr lang="en-US" altLang="x-none" dirty="0"/>
              <a:t> </a:t>
            </a:r>
            <a:r>
              <a:rPr lang="en-US" altLang="x-none" dirty="0" err="1"/>
              <a:t>visuomenei</a:t>
            </a:r>
            <a:r>
              <a:rPr lang="en-US" altLang="x-none" dirty="0"/>
              <a:t> </a:t>
            </a:r>
            <a:r>
              <a:rPr lang="en-US" altLang="x-none" dirty="0" err="1"/>
              <a:t>ir</a:t>
            </a:r>
            <a:r>
              <a:rPr lang="en-US" altLang="x-none" dirty="0"/>
              <a:t> </a:t>
            </a:r>
            <a:r>
              <a:rPr lang="en-US" altLang="x-none" dirty="0" err="1"/>
              <a:t>ateities</a:t>
            </a:r>
            <a:r>
              <a:rPr lang="en-US" altLang="x-none" dirty="0"/>
              <a:t> </a:t>
            </a:r>
            <a:r>
              <a:rPr lang="en-US" altLang="x-none" dirty="0" err="1"/>
              <a:t>kartoms</a:t>
            </a:r>
            <a:r>
              <a:rPr lang="en-US" altLang="x-none" dirty="0"/>
              <a:t>.</a:t>
            </a:r>
            <a:br>
              <a:rPr lang="en-US" altLang="x-none" dirty="0"/>
            </a:br>
            <a:r>
              <a:rPr lang="en-US" altLang="x-none" dirty="0"/>
              <a:t/>
            </a:r>
            <a:br>
              <a:rPr lang="en-US" altLang="x-none" dirty="0"/>
            </a:br>
            <a:r>
              <a:rPr lang="en-US" altLang="x-none" dirty="0" err="1"/>
              <a:t>Realybėje</a:t>
            </a:r>
            <a:r>
              <a:rPr lang="en-US" altLang="x-none" dirty="0"/>
              <a:t>, </a:t>
            </a:r>
            <a:r>
              <a:rPr lang="en-US" altLang="x-none" dirty="0" err="1"/>
              <a:t>intensyvi</a:t>
            </a:r>
            <a:r>
              <a:rPr lang="en-US" altLang="x-none" dirty="0"/>
              <a:t> </a:t>
            </a:r>
            <a:r>
              <a:rPr lang="en-US" altLang="x-none" b="1" dirty="0" err="1"/>
              <a:t>medienos</a:t>
            </a:r>
            <a:r>
              <a:rPr lang="en-US" altLang="x-none" b="1" dirty="0"/>
              <a:t> </a:t>
            </a:r>
            <a:r>
              <a:rPr lang="en-US" altLang="x-none" b="1" dirty="0" err="1"/>
              <a:t>pramonė</a:t>
            </a:r>
            <a:r>
              <a:rPr lang="en-US" altLang="x-none" b="1" dirty="0"/>
              <a:t> </a:t>
            </a:r>
            <a:r>
              <a:rPr lang="en-US" altLang="x-none" b="1" dirty="0" err="1"/>
              <a:t>ignoruoja</a:t>
            </a:r>
            <a:r>
              <a:rPr lang="en-US" altLang="x-none" b="1" dirty="0"/>
              <a:t> </a:t>
            </a:r>
            <a:r>
              <a:rPr lang="en-US" altLang="x-none" b="1" dirty="0" err="1"/>
              <a:t>tiek</a:t>
            </a:r>
            <a:r>
              <a:rPr lang="en-US" altLang="x-none" b="1" dirty="0"/>
              <a:t> </a:t>
            </a:r>
            <a:r>
              <a:rPr lang="en-US" altLang="x-none" b="1" dirty="0" err="1"/>
              <a:t>aplinkosaugos</a:t>
            </a:r>
            <a:r>
              <a:rPr lang="en-US" altLang="x-none" b="1" dirty="0"/>
              <a:t>, </a:t>
            </a:r>
            <a:r>
              <a:rPr lang="en-US" altLang="x-none" b="1" dirty="0" err="1"/>
              <a:t>tiek</a:t>
            </a:r>
            <a:r>
              <a:rPr lang="en-US" altLang="x-none" b="1" dirty="0"/>
              <a:t> </a:t>
            </a:r>
            <a:r>
              <a:rPr lang="en-US" altLang="x-none" b="1" dirty="0" err="1"/>
              <a:t>socialinius</a:t>
            </a:r>
            <a:r>
              <a:rPr lang="en-US" altLang="x-none" b="1" dirty="0"/>
              <a:t> </a:t>
            </a:r>
            <a:r>
              <a:rPr lang="en-US" altLang="x-none" b="1" dirty="0" err="1"/>
              <a:t>interesus</a:t>
            </a:r>
            <a:r>
              <a:rPr lang="en-US" altLang="x-none" b="1" dirty="0"/>
              <a:t>.</a:t>
            </a:r>
          </a:p>
          <a:p>
            <a:pPr marL="0" indent="0">
              <a:buFont typeface="Arial" charset="0"/>
              <a:buNone/>
            </a:pPr>
            <a:r>
              <a:rPr lang="en-US" altLang="x-none" sz="3200" dirty="0"/>
              <a:t/>
            </a:r>
            <a:br>
              <a:rPr lang="en-US" altLang="x-none" sz="3200" dirty="0"/>
            </a:br>
            <a:r>
              <a:rPr lang="en-US" altLang="x-none" sz="3200" dirty="0"/>
              <a:t/>
            </a:r>
            <a:br>
              <a:rPr lang="en-US" altLang="x-none" sz="3200" dirty="0"/>
            </a:br>
            <a:r>
              <a:rPr lang="en-US" altLang="x-none" sz="3200" dirty="0"/>
              <a:t/>
            </a:r>
            <a:br>
              <a:rPr lang="en-US" altLang="x-none" sz="3200" dirty="0"/>
            </a:br>
            <a:r>
              <a:rPr lang="en-US" altLang="x-none" sz="3200" dirty="0"/>
              <a:t/>
            </a:r>
            <a:br>
              <a:rPr lang="en-US" altLang="x-none" sz="3200" dirty="0"/>
            </a:br>
            <a:r>
              <a:rPr lang="en-US" altLang="x-none" sz="3200" dirty="0"/>
              <a:t/>
            </a:r>
            <a:br>
              <a:rPr lang="en-US" altLang="x-none" sz="3200" dirty="0"/>
            </a:br>
            <a:r>
              <a:rPr lang="en-US" altLang="x-none" sz="3200" dirty="0"/>
              <a:t/>
            </a:r>
            <a:br>
              <a:rPr lang="en-US" altLang="x-none" sz="3200" dirty="0"/>
            </a:br>
            <a:endParaRPr lang="en-US" altLang="x-none" sz="3200" dirty="0"/>
          </a:p>
        </p:txBody>
      </p:sp>
    </p:spTree>
    <p:extLst>
      <p:ext uri="{BB962C8B-B14F-4D97-AF65-F5344CB8AC3E}">
        <p14:creationId xmlns:p14="http://schemas.microsoft.com/office/powerpoint/2010/main" val="20963555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MIŠKŲ POLITIKOS KRYPTĮ </a:t>
            </a:r>
            <a:r>
              <a:rPr lang="en-US" dirty="0" err="1" smtClean="0"/>
              <a:t>formuoja</a:t>
            </a:r>
            <a:r>
              <a:rPr lang="en-US" dirty="0" smtClean="0"/>
              <a:t>:</a:t>
            </a:r>
            <a:br>
              <a:rPr lang="en-US" dirty="0" smtClean="0"/>
            </a:br>
            <a:endParaRPr lang="en-US" dirty="0"/>
          </a:p>
        </p:txBody>
      </p:sp>
      <p:sp>
        <p:nvSpPr>
          <p:cNvPr id="3" name="Content Placeholder 2"/>
          <p:cNvSpPr>
            <a:spLocks noGrp="1"/>
          </p:cNvSpPr>
          <p:nvPr>
            <p:ph idx="1"/>
          </p:nvPr>
        </p:nvSpPr>
        <p:spPr/>
        <p:txBody>
          <a:bodyPr/>
          <a:lstStyle/>
          <a:p>
            <a:r>
              <a:rPr lang="en-US" dirty="0" err="1" smtClean="0"/>
              <a:t>Valstybės</a:t>
            </a:r>
            <a:r>
              <a:rPr lang="en-US" dirty="0" smtClean="0"/>
              <a:t> </a:t>
            </a:r>
            <a:r>
              <a:rPr lang="en-US" dirty="0" err="1" smtClean="0"/>
              <a:t>miškų</a:t>
            </a:r>
            <a:r>
              <a:rPr lang="en-US" dirty="0" smtClean="0"/>
              <a:t> </a:t>
            </a:r>
            <a:r>
              <a:rPr lang="en-US" dirty="0" err="1" smtClean="0"/>
              <a:t>ūkio</a:t>
            </a:r>
            <a:r>
              <a:rPr lang="en-US" dirty="0" smtClean="0"/>
              <a:t> </a:t>
            </a:r>
            <a:r>
              <a:rPr lang="en-US" dirty="0" err="1" smtClean="0"/>
              <a:t>politikos</a:t>
            </a:r>
            <a:r>
              <a:rPr lang="en-US" dirty="0" smtClean="0"/>
              <a:t> </a:t>
            </a:r>
            <a:r>
              <a:rPr lang="en-US" b="1" dirty="0" err="1" smtClean="0"/>
              <a:t>kryptis</a:t>
            </a:r>
            <a:r>
              <a:rPr lang="en-US" b="1" dirty="0" smtClean="0"/>
              <a:t> </a:t>
            </a:r>
            <a:r>
              <a:rPr lang="en-US" b="1" dirty="0" err="1" smtClean="0"/>
              <a:t>nustato</a:t>
            </a:r>
            <a:r>
              <a:rPr lang="en-US" b="1" dirty="0" smtClean="0"/>
              <a:t> </a:t>
            </a:r>
            <a:r>
              <a:rPr lang="en-US" b="1" dirty="0" err="1" smtClean="0"/>
              <a:t>Seimas</a:t>
            </a:r>
            <a:r>
              <a:rPr lang="en-US" dirty="0" smtClean="0"/>
              <a:t>, </a:t>
            </a:r>
            <a:r>
              <a:rPr lang="en-US" dirty="0" err="1" smtClean="0"/>
              <a:t>priimdamas</a:t>
            </a:r>
            <a:r>
              <a:rPr lang="en-US" dirty="0" smtClean="0"/>
              <a:t> </a:t>
            </a:r>
            <a:r>
              <a:rPr lang="en-US" dirty="0" err="1" smtClean="0"/>
              <a:t>įstatymus</a:t>
            </a:r>
            <a:r>
              <a:rPr lang="en-US" dirty="0" smtClean="0"/>
              <a:t>. </a:t>
            </a:r>
          </a:p>
          <a:p>
            <a:r>
              <a:rPr lang="en-US" dirty="0" smtClean="0"/>
              <a:t> </a:t>
            </a:r>
            <a:r>
              <a:rPr lang="en-US" dirty="0" err="1" smtClean="0"/>
              <a:t>Valstybės</a:t>
            </a:r>
            <a:r>
              <a:rPr lang="en-US" dirty="0" smtClean="0"/>
              <a:t> </a:t>
            </a:r>
            <a:r>
              <a:rPr lang="en-US" b="1" dirty="0" err="1" smtClean="0"/>
              <a:t>miškų</a:t>
            </a:r>
            <a:r>
              <a:rPr lang="en-US" b="1" dirty="0" smtClean="0"/>
              <a:t> </a:t>
            </a:r>
            <a:r>
              <a:rPr lang="en-US" b="1" dirty="0" err="1" smtClean="0"/>
              <a:t>ūkio</a:t>
            </a:r>
            <a:r>
              <a:rPr lang="en-US" b="1" dirty="0" smtClean="0"/>
              <a:t> </a:t>
            </a:r>
            <a:r>
              <a:rPr lang="en-US" b="1" dirty="0" err="1" smtClean="0"/>
              <a:t>strategiją</a:t>
            </a:r>
            <a:r>
              <a:rPr lang="en-US" b="1" dirty="0" smtClean="0"/>
              <a:t> </a:t>
            </a:r>
            <a:r>
              <a:rPr lang="en-US" b="1" dirty="0" err="1" smtClean="0"/>
              <a:t>formuoja</a:t>
            </a:r>
            <a:r>
              <a:rPr lang="en-US" b="1" dirty="0" smtClean="0"/>
              <a:t> </a:t>
            </a:r>
            <a:r>
              <a:rPr lang="en-US" dirty="0" err="1" smtClean="0"/>
              <a:t>bei</a:t>
            </a:r>
            <a:r>
              <a:rPr lang="en-US" dirty="0" smtClean="0"/>
              <a:t> </a:t>
            </a:r>
            <a:r>
              <a:rPr lang="en-US" dirty="0" err="1" smtClean="0"/>
              <a:t>valstybines</a:t>
            </a:r>
            <a:r>
              <a:rPr lang="en-US" dirty="0" smtClean="0"/>
              <a:t> </a:t>
            </a:r>
            <a:r>
              <a:rPr lang="en-US" dirty="0" err="1" smtClean="0"/>
              <a:t>miškų</a:t>
            </a:r>
            <a:r>
              <a:rPr lang="en-US" dirty="0" smtClean="0"/>
              <a:t> </a:t>
            </a:r>
            <a:r>
              <a:rPr lang="en-US" dirty="0" err="1" smtClean="0"/>
              <a:t>ūkio</a:t>
            </a:r>
            <a:r>
              <a:rPr lang="en-US" dirty="0" smtClean="0"/>
              <a:t> </a:t>
            </a:r>
            <a:r>
              <a:rPr lang="en-US" b="1" dirty="0" err="1" smtClean="0"/>
              <a:t>programas</a:t>
            </a:r>
            <a:r>
              <a:rPr lang="en-US" b="1" dirty="0" smtClean="0"/>
              <a:t> </a:t>
            </a:r>
            <a:r>
              <a:rPr lang="en-US" b="1" dirty="0" err="1" smtClean="0"/>
              <a:t>rengia</a:t>
            </a:r>
            <a:r>
              <a:rPr lang="en-US" b="1" dirty="0" smtClean="0"/>
              <a:t> </a:t>
            </a:r>
            <a:r>
              <a:rPr lang="en-US" b="1" dirty="0" err="1" smtClean="0"/>
              <a:t>Aplinkos</a:t>
            </a:r>
            <a:r>
              <a:rPr lang="en-US" b="1" dirty="0" smtClean="0"/>
              <a:t> </a:t>
            </a:r>
            <a:r>
              <a:rPr lang="en-US" b="1" dirty="0" err="1" smtClean="0"/>
              <a:t>ministerija</a:t>
            </a:r>
            <a:r>
              <a:rPr lang="en-US" b="1" dirty="0" smtClean="0"/>
              <a:t>.</a:t>
            </a:r>
          </a:p>
          <a:p>
            <a:r>
              <a:rPr lang="en-US" b="1" dirty="0" err="1" smtClean="0"/>
              <a:t>Valstybinė</a:t>
            </a:r>
            <a:r>
              <a:rPr lang="en-US" b="1" dirty="0" smtClean="0"/>
              <a:t> </a:t>
            </a:r>
            <a:r>
              <a:rPr lang="en-US" b="1" dirty="0" err="1" smtClean="0"/>
              <a:t>miškų</a:t>
            </a:r>
            <a:r>
              <a:rPr lang="en-US" b="1" dirty="0" smtClean="0"/>
              <a:t> </a:t>
            </a:r>
            <a:r>
              <a:rPr lang="en-US" b="1" dirty="0" err="1" smtClean="0"/>
              <a:t>tarnyba</a:t>
            </a:r>
            <a:r>
              <a:rPr lang="en-US" b="1" dirty="0" smtClean="0"/>
              <a:t> </a:t>
            </a:r>
            <a:r>
              <a:rPr lang="en-US" dirty="0" smtClean="0"/>
              <a:t>– </a:t>
            </a:r>
            <a:r>
              <a:rPr lang="en-US" dirty="0" err="1" smtClean="0"/>
              <a:t>įstaiga</a:t>
            </a:r>
            <a:r>
              <a:rPr lang="en-US" dirty="0" smtClean="0"/>
              <a:t> </a:t>
            </a:r>
            <a:r>
              <a:rPr lang="en-US" dirty="0" err="1" smtClean="0"/>
              <a:t>prie</a:t>
            </a:r>
            <a:r>
              <a:rPr lang="en-US" dirty="0" smtClean="0"/>
              <a:t> </a:t>
            </a:r>
            <a:r>
              <a:rPr lang="en-US" dirty="0" err="1" smtClean="0"/>
              <a:t>Aplinkos</a:t>
            </a:r>
            <a:r>
              <a:rPr lang="en-US" dirty="0" smtClean="0"/>
              <a:t> </a:t>
            </a:r>
            <a:r>
              <a:rPr lang="en-US" dirty="0" err="1" smtClean="0"/>
              <a:t>ministerijos</a:t>
            </a:r>
            <a:r>
              <a:rPr lang="en-US" dirty="0" smtClean="0"/>
              <a:t>, </a:t>
            </a:r>
            <a:r>
              <a:rPr lang="en-US" dirty="0" err="1" smtClean="0"/>
              <a:t>skirta</a:t>
            </a:r>
            <a:r>
              <a:rPr lang="en-US" dirty="0" smtClean="0"/>
              <a:t> </a:t>
            </a:r>
            <a:r>
              <a:rPr lang="en-US" dirty="0" err="1" smtClean="0"/>
              <a:t>valstybės</a:t>
            </a:r>
            <a:r>
              <a:rPr lang="en-US" dirty="0" smtClean="0"/>
              <a:t> </a:t>
            </a:r>
            <a:r>
              <a:rPr lang="en-US" dirty="0" err="1" smtClean="0"/>
              <a:t>politikai</a:t>
            </a:r>
            <a:r>
              <a:rPr lang="en-US" dirty="0" smtClean="0"/>
              <a:t> </a:t>
            </a:r>
            <a:r>
              <a:rPr lang="en-US" dirty="0" err="1" smtClean="0"/>
              <a:t>aplinkos</a:t>
            </a:r>
            <a:r>
              <a:rPr lang="en-US" dirty="0" smtClean="0"/>
              <a:t> </a:t>
            </a:r>
            <a:r>
              <a:rPr lang="en-US" dirty="0" err="1" smtClean="0"/>
              <a:t>ministrui</a:t>
            </a:r>
            <a:r>
              <a:rPr lang="en-US" dirty="0" smtClean="0"/>
              <a:t> </a:t>
            </a:r>
            <a:r>
              <a:rPr lang="en-US" dirty="0" err="1" smtClean="0"/>
              <a:t>pavestoje</a:t>
            </a:r>
            <a:r>
              <a:rPr lang="en-US" dirty="0" smtClean="0"/>
              <a:t> </a:t>
            </a:r>
            <a:r>
              <a:rPr lang="en-US" dirty="0" err="1" smtClean="0"/>
              <a:t>gamtos</a:t>
            </a:r>
            <a:r>
              <a:rPr lang="en-US" dirty="0" smtClean="0"/>
              <a:t> </a:t>
            </a:r>
            <a:r>
              <a:rPr lang="en-US" dirty="0" err="1" smtClean="0"/>
              <a:t>išteklių</a:t>
            </a:r>
            <a:r>
              <a:rPr lang="en-US" dirty="0" smtClean="0"/>
              <a:t> (tai </a:t>
            </a:r>
            <a:r>
              <a:rPr lang="en-US" dirty="0" err="1" smtClean="0"/>
              <a:t>yra</a:t>
            </a:r>
            <a:r>
              <a:rPr lang="en-US" dirty="0" smtClean="0"/>
              <a:t> </a:t>
            </a:r>
            <a:r>
              <a:rPr lang="en-US" dirty="0" err="1" smtClean="0"/>
              <a:t>miškų</a:t>
            </a:r>
            <a:r>
              <a:rPr lang="en-US" dirty="0" smtClean="0"/>
              <a:t>) </a:t>
            </a:r>
            <a:r>
              <a:rPr lang="en-US" dirty="0" err="1" smtClean="0"/>
              <a:t>valdymo</a:t>
            </a:r>
            <a:r>
              <a:rPr lang="en-US" dirty="0" smtClean="0"/>
              <a:t> </a:t>
            </a:r>
            <a:r>
              <a:rPr lang="en-US" dirty="0" err="1" smtClean="0"/>
              <a:t>srityje</a:t>
            </a:r>
            <a:r>
              <a:rPr lang="en-US" dirty="0" smtClean="0"/>
              <a:t> </a:t>
            </a:r>
            <a:r>
              <a:rPr lang="en-US" dirty="0" err="1" smtClean="0"/>
              <a:t>įgyvendinti</a:t>
            </a:r>
            <a:r>
              <a:rPr lang="en-US" dirty="0" smtClean="0"/>
              <a:t>. </a:t>
            </a:r>
            <a:endParaRPr lang="en-US" dirty="0"/>
          </a:p>
          <a:p>
            <a:r>
              <a:rPr lang="en-US" b="1" dirty="0" err="1" smtClean="0"/>
              <a:t>Miškų</a:t>
            </a:r>
            <a:r>
              <a:rPr lang="en-US" b="1" dirty="0" smtClean="0"/>
              <a:t> </a:t>
            </a:r>
            <a:r>
              <a:rPr lang="en-US" b="1" dirty="0" err="1" smtClean="0"/>
              <a:t>urėdija</a:t>
            </a:r>
            <a:r>
              <a:rPr lang="en-US" b="1" dirty="0" smtClean="0"/>
              <a:t> (</a:t>
            </a:r>
            <a:r>
              <a:rPr lang="en-US" b="1" dirty="0" err="1" smtClean="0"/>
              <a:t>urėdijos</a:t>
            </a:r>
            <a:r>
              <a:rPr lang="en-US" b="1" dirty="0" smtClean="0"/>
              <a:t>) </a:t>
            </a:r>
            <a:r>
              <a:rPr lang="en-US" b="1" dirty="0" err="1" smtClean="0"/>
              <a:t>vykdo</a:t>
            </a:r>
            <a:r>
              <a:rPr lang="en-US" b="1" dirty="0" smtClean="0"/>
              <a:t> </a:t>
            </a:r>
            <a:r>
              <a:rPr lang="en-US" b="1" dirty="0" err="1" smtClean="0"/>
              <a:t>kompleksinę</a:t>
            </a:r>
            <a:r>
              <a:rPr lang="en-US" b="1" dirty="0" smtClean="0"/>
              <a:t> </a:t>
            </a:r>
            <a:r>
              <a:rPr lang="en-US" b="1" dirty="0" err="1" smtClean="0"/>
              <a:t>miškų</a:t>
            </a:r>
            <a:r>
              <a:rPr lang="en-US" b="1" dirty="0" smtClean="0"/>
              <a:t> </a:t>
            </a:r>
            <a:r>
              <a:rPr lang="en-US" b="1" dirty="0" err="1" smtClean="0"/>
              <a:t>ūkio</a:t>
            </a:r>
            <a:r>
              <a:rPr lang="en-US" b="1" dirty="0" smtClean="0"/>
              <a:t> </a:t>
            </a:r>
            <a:r>
              <a:rPr lang="en-US" b="1" dirty="0" err="1" smtClean="0"/>
              <a:t>veiklą</a:t>
            </a:r>
            <a:r>
              <a:rPr lang="en-US" dirty="0" smtClean="0"/>
              <a:t>, </a:t>
            </a:r>
            <a:r>
              <a:rPr lang="en-US" dirty="0" err="1" smtClean="0"/>
              <a:t>organizuoja</a:t>
            </a:r>
            <a:r>
              <a:rPr lang="en-US" dirty="0" smtClean="0"/>
              <a:t> </a:t>
            </a:r>
            <a:r>
              <a:rPr lang="en-US" dirty="0" err="1" smtClean="0"/>
              <a:t>apsaugą</a:t>
            </a:r>
            <a:r>
              <a:rPr lang="en-US" dirty="0" smtClean="0"/>
              <a:t>, </a:t>
            </a:r>
            <a:r>
              <a:rPr lang="en-US" dirty="0" err="1" smtClean="0"/>
              <a:t>veisimą</a:t>
            </a:r>
            <a:r>
              <a:rPr lang="en-US" dirty="0" smtClean="0"/>
              <a:t>, </a:t>
            </a:r>
            <a:r>
              <a:rPr lang="en-US" dirty="0" err="1" smtClean="0"/>
              <a:t>priežiūrą</a:t>
            </a:r>
            <a:r>
              <a:rPr lang="en-US" dirty="0" smtClean="0"/>
              <a:t>, </a:t>
            </a:r>
            <a:r>
              <a:rPr lang="en-US" dirty="0" err="1" smtClean="0"/>
              <a:t>atkūrimą</a:t>
            </a:r>
            <a:r>
              <a:rPr lang="en-US" dirty="0" smtClean="0"/>
              <a:t> </a:t>
            </a:r>
            <a:r>
              <a:rPr lang="en-US" dirty="0" err="1" smtClean="0"/>
              <a:t>ir</a:t>
            </a:r>
            <a:r>
              <a:rPr lang="en-US" dirty="0" smtClean="0"/>
              <a:t> pan.</a:t>
            </a:r>
          </a:p>
          <a:p>
            <a:endParaRPr lang="en-US" dirty="0"/>
          </a:p>
        </p:txBody>
      </p:sp>
    </p:spTree>
    <p:extLst>
      <p:ext uri="{BB962C8B-B14F-4D97-AF65-F5344CB8AC3E}">
        <p14:creationId xmlns:p14="http://schemas.microsoft.com/office/powerpoint/2010/main" val="9873541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09550" y="230188"/>
            <a:ext cx="11750802" cy="1488884"/>
          </a:xfrm>
        </p:spPr>
        <p:txBody>
          <a:bodyPr/>
          <a:lstStyle/>
          <a:p>
            <a:pPr eaLnBrk="1" hangingPunct="1"/>
            <a:r>
              <a:rPr lang="en-US" altLang="x-none" sz="3200" b="1" dirty="0" smtClean="0">
                <a:solidFill>
                  <a:srgbClr val="FF0000"/>
                </a:solidFill>
              </a:rPr>
              <a:t>SVARBU! </a:t>
            </a:r>
            <a:r>
              <a:rPr lang="en-US" altLang="x-none" sz="3200" b="1" dirty="0" smtClean="0"/>
              <a:t>2018 </a:t>
            </a:r>
            <a:r>
              <a:rPr lang="en-US" altLang="x-none" sz="3200" b="1" dirty="0" err="1"/>
              <a:t>Vyriausybė</a:t>
            </a:r>
            <a:r>
              <a:rPr lang="en-US" altLang="x-none" sz="3200" b="1" dirty="0"/>
              <a:t> </a:t>
            </a:r>
            <a:r>
              <a:rPr lang="en-US" altLang="x-none" sz="3200" b="1" dirty="0" err="1" smtClean="0"/>
              <a:t>padidino</a:t>
            </a:r>
            <a:r>
              <a:rPr lang="en-US" altLang="x-none" sz="3200" b="1" dirty="0" smtClean="0"/>
              <a:t> </a:t>
            </a:r>
            <a:r>
              <a:rPr lang="en-US" altLang="x-none" sz="3200" b="1" dirty="0" err="1" smtClean="0"/>
              <a:t>kirtimų</a:t>
            </a:r>
            <a:r>
              <a:rPr lang="en-US" altLang="x-none" sz="3200" b="1" dirty="0" smtClean="0"/>
              <a:t> </a:t>
            </a:r>
            <a:r>
              <a:rPr lang="en-US" altLang="x-none" sz="3200" b="1" dirty="0" err="1" smtClean="0"/>
              <a:t>normą</a:t>
            </a:r>
            <a:r>
              <a:rPr lang="en-US" altLang="x-none" sz="3200" b="1" dirty="0" smtClean="0"/>
              <a:t> </a:t>
            </a:r>
            <a:r>
              <a:rPr lang="en-US" altLang="x-none" sz="3200" b="1" dirty="0" smtClean="0"/>
              <a:t>6 proc.</a:t>
            </a:r>
            <a:br>
              <a:rPr lang="en-US" altLang="x-none" sz="3200" b="1" dirty="0" smtClean="0"/>
            </a:br>
            <a:r>
              <a:rPr lang="en-US" altLang="x-none" sz="3200" b="1" dirty="0" err="1" smtClean="0"/>
              <a:t>t.y</a:t>
            </a:r>
            <a:r>
              <a:rPr lang="en-US" altLang="x-none" sz="3200" b="1" dirty="0" smtClean="0"/>
              <a:t>. </a:t>
            </a:r>
            <a:r>
              <a:rPr lang="en-US" altLang="x-none" sz="3200" b="1" dirty="0" err="1" smtClean="0"/>
              <a:t>Lietuvoje</a:t>
            </a:r>
            <a:r>
              <a:rPr lang="en-US" altLang="x-none" sz="3200" b="1" dirty="0" smtClean="0"/>
              <a:t> per 5 </a:t>
            </a:r>
            <a:r>
              <a:rPr lang="en-US" altLang="x-none" sz="3200" b="1" dirty="0" err="1" smtClean="0"/>
              <a:t>metus</a:t>
            </a:r>
            <a:r>
              <a:rPr lang="en-US" altLang="x-none" sz="3200" b="1" dirty="0" smtClean="0"/>
              <a:t> </a:t>
            </a:r>
            <a:r>
              <a:rPr lang="en-US" altLang="x-none" sz="3200" b="1" dirty="0" err="1" smtClean="0"/>
              <a:t>atsiras</a:t>
            </a:r>
            <a:r>
              <a:rPr lang="en-US" altLang="x-none" sz="3200" b="1" dirty="0" smtClean="0"/>
              <a:t> </a:t>
            </a:r>
            <a:r>
              <a:rPr lang="en-US" altLang="x-none" sz="3200" b="1" dirty="0" err="1" smtClean="0"/>
              <a:t>dar</a:t>
            </a:r>
            <a:r>
              <a:rPr lang="en-US" altLang="x-none" sz="3200" b="1" dirty="0" smtClean="0"/>
              <a:t> </a:t>
            </a:r>
            <a:r>
              <a:rPr lang="en-US" altLang="x-none" sz="3200" b="1" dirty="0" err="1" smtClean="0"/>
              <a:t>papildomai</a:t>
            </a:r>
            <a:r>
              <a:rPr lang="en-US" altLang="x-none" sz="3200" b="1" dirty="0" smtClean="0"/>
              <a:t> 200 -300 </a:t>
            </a:r>
            <a:r>
              <a:rPr lang="en-US" altLang="x-none" sz="3200" b="1" dirty="0" err="1" smtClean="0"/>
              <a:t>plynių</a:t>
            </a:r>
            <a:r>
              <a:rPr lang="en-US" altLang="x-none" sz="3200" b="1" dirty="0" smtClean="0"/>
              <a:t> (</a:t>
            </a:r>
            <a:r>
              <a:rPr lang="en-US" altLang="x-none" sz="3200" b="1" dirty="0" err="1" smtClean="0"/>
              <a:t>viena</a:t>
            </a:r>
            <a:r>
              <a:rPr lang="en-US" altLang="x-none" sz="3200" b="1" dirty="0" smtClean="0"/>
              <a:t> </a:t>
            </a:r>
            <a:r>
              <a:rPr lang="en-US" altLang="x-none" sz="3200" b="1" dirty="0" err="1" smtClean="0"/>
              <a:t>vidutiniškai</a:t>
            </a:r>
            <a:r>
              <a:rPr lang="en-US" altLang="x-none" sz="3200" b="1" dirty="0" smtClean="0"/>
              <a:t> 3 ha </a:t>
            </a:r>
            <a:r>
              <a:rPr lang="en-US" altLang="x-none" sz="3200" b="1" dirty="0" err="1" smtClean="0"/>
              <a:t>dydžio</a:t>
            </a:r>
            <a:r>
              <a:rPr lang="en-US" altLang="x-none" sz="3200" b="1" dirty="0" smtClean="0"/>
              <a:t>). </a:t>
            </a:r>
            <a:r>
              <a:rPr lang="en-US" altLang="x-none" sz="3200" b="1" dirty="0" err="1" smtClean="0"/>
              <a:t>Pagrindinis</a:t>
            </a:r>
            <a:r>
              <a:rPr lang="en-US" altLang="x-none" sz="3200" b="1" dirty="0" smtClean="0"/>
              <a:t> </a:t>
            </a:r>
            <a:r>
              <a:rPr lang="en-US" altLang="x-none" sz="3200" b="1" dirty="0" err="1" smtClean="0"/>
              <a:t>taikiklis</a:t>
            </a:r>
            <a:r>
              <a:rPr lang="lt-LT" altLang="x-none" sz="3200" b="1" dirty="0"/>
              <a:t> </a:t>
            </a:r>
            <a:r>
              <a:rPr lang="mr-IN" altLang="x-none" sz="3200" b="1" dirty="0" smtClean="0"/>
              <a:t>–</a:t>
            </a:r>
            <a:r>
              <a:rPr lang="lt-LT" altLang="x-none" sz="3200" b="1" dirty="0" smtClean="0"/>
              <a:t> komercinės brandos sulaukę </a:t>
            </a:r>
            <a:r>
              <a:rPr lang="en-US" altLang="x-none" sz="3200" b="1" dirty="0" err="1" smtClean="0"/>
              <a:t>šimtamečiai</a:t>
            </a:r>
            <a:r>
              <a:rPr lang="en-US" altLang="x-none" sz="3200" b="1" dirty="0" smtClean="0"/>
              <a:t> </a:t>
            </a:r>
            <a:r>
              <a:rPr lang="en-US" altLang="x-none" sz="3200" b="1" dirty="0" err="1" smtClean="0"/>
              <a:t>pušynai</a:t>
            </a:r>
            <a:r>
              <a:rPr lang="en-US" altLang="x-none" sz="3200" b="1" dirty="0" smtClean="0"/>
              <a:t>, </a:t>
            </a:r>
            <a:r>
              <a:rPr lang="en-US" altLang="x-none" sz="3200" b="1" dirty="0" err="1" smtClean="0"/>
              <a:t>kuriuos</a:t>
            </a:r>
            <a:r>
              <a:rPr lang="en-US" altLang="x-none" sz="3200" b="1" dirty="0" smtClean="0"/>
              <a:t> </a:t>
            </a:r>
            <a:r>
              <a:rPr lang="en-US" altLang="x-none" sz="3200" b="1" dirty="0" err="1" smtClean="0"/>
              <a:t>po</a:t>
            </a:r>
            <a:r>
              <a:rPr lang="en-US" altLang="x-none" sz="3200" b="1" dirty="0" smtClean="0"/>
              <a:t> </a:t>
            </a:r>
            <a:r>
              <a:rPr lang="en-US" altLang="x-none" sz="3200" b="1" dirty="0" err="1" smtClean="0"/>
              <a:t>karo</a:t>
            </a:r>
            <a:r>
              <a:rPr lang="en-US" altLang="x-none" sz="3200" b="1" dirty="0" smtClean="0"/>
              <a:t> </a:t>
            </a:r>
            <a:r>
              <a:rPr lang="en-US" altLang="x-none" sz="3200" b="1" dirty="0" err="1" smtClean="0"/>
              <a:t>sodino</a:t>
            </a:r>
            <a:r>
              <a:rPr lang="en-US" altLang="x-none" sz="3200" b="1" dirty="0" smtClean="0"/>
              <a:t> </a:t>
            </a:r>
            <a:r>
              <a:rPr lang="en-US" altLang="x-none" sz="3200" b="1" dirty="0" err="1" smtClean="0"/>
              <a:t>mūsų</a:t>
            </a:r>
            <a:r>
              <a:rPr lang="en-US" altLang="x-none" sz="3200" b="1" dirty="0" smtClean="0"/>
              <a:t> </a:t>
            </a:r>
            <a:r>
              <a:rPr lang="en-US" altLang="x-none" sz="3200" b="1" dirty="0" err="1" smtClean="0"/>
              <a:t>seneliai</a:t>
            </a:r>
            <a:r>
              <a:rPr lang="en-US" altLang="x-none" sz="3200" b="1" dirty="0" smtClean="0"/>
              <a:t>.</a:t>
            </a:r>
            <a:endParaRPr lang="en-US" altLang="x-none" sz="3200" b="1" dirty="0"/>
          </a:p>
        </p:txBody>
      </p:sp>
      <p:pic>
        <p:nvPicPr>
          <p:cNvPr id="3789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0733" y="2523744"/>
            <a:ext cx="5694218" cy="3635693"/>
          </a:xfr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099501"/>
            <a:ext cx="4059936" cy="4059936"/>
          </a:xfrm>
          <a:prstGeom prst="rect">
            <a:avLst/>
          </a:prstGeom>
        </p:spPr>
      </p:pic>
    </p:spTree>
    <p:extLst>
      <p:ext uri="{BB962C8B-B14F-4D97-AF65-F5344CB8AC3E}">
        <p14:creationId xmlns:p14="http://schemas.microsoft.com/office/powerpoint/2010/main" val="16891308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0432" y="421958"/>
            <a:ext cx="10296144" cy="5791581"/>
          </a:xfrm>
        </p:spPr>
      </p:pic>
    </p:spTree>
    <p:extLst>
      <p:ext uri="{BB962C8B-B14F-4D97-AF65-F5344CB8AC3E}">
        <p14:creationId xmlns:p14="http://schemas.microsoft.com/office/powerpoint/2010/main" val="10950042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1648" y="485690"/>
            <a:ext cx="4677655" cy="6221625"/>
          </a:xfrm>
        </p:spPr>
      </p:pic>
    </p:spTree>
    <p:extLst>
      <p:ext uri="{BB962C8B-B14F-4D97-AF65-F5344CB8AC3E}">
        <p14:creationId xmlns:p14="http://schemas.microsoft.com/office/powerpoint/2010/main" val="19447143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1184" y="1280159"/>
            <a:ext cx="6726769" cy="4681729"/>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 y="629863"/>
            <a:ext cx="5138928" cy="6060465"/>
          </a:xfrm>
          <a:prstGeom prst="rect">
            <a:avLst/>
          </a:prstGeom>
        </p:spPr>
      </p:pic>
    </p:spTree>
    <p:extLst>
      <p:ext uri="{BB962C8B-B14F-4D97-AF65-F5344CB8AC3E}">
        <p14:creationId xmlns:p14="http://schemas.microsoft.com/office/powerpoint/2010/main" val="1847178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0" y="2784475"/>
            <a:ext cx="5100066" cy="1325563"/>
          </a:xfrm>
        </p:spPr>
        <p:txBody>
          <a:bodyPr/>
          <a:lstStyle/>
          <a:p>
            <a:r>
              <a:rPr lang="en-US" dirty="0" smtClean="0"/>
              <a:t>KĄ MANO PILIEČIAI?</a:t>
            </a:r>
            <a:endParaRPr lang="en-US" dirty="0"/>
          </a:p>
        </p:txBody>
      </p:sp>
    </p:spTree>
    <p:extLst>
      <p:ext uri="{BB962C8B-B14F-4D97-AF65-F5344CB8AC3E}">
        <p14:creationId xmlns:p14="http://schemas.microsoft.com/office/powerpoint/2010/main" val="2087688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2976</TotalTime>
  <Words>2571</Words>
  <Application>Microsoft Macintosh PowerPoint</Application>
  <PresentationFormat>Widescreen</PresentationFormat>
  <Paragraphs>372</Paragraphs>
  <Slides>169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169</vt:i4>
      </vt:variant>
    </vt:vector>
  </HeadingPairs>
  <TitlesOfParts>
    <vt:vector size="174" baseType="lpstr">
      <vt:lpstr>Calibri</vt:lpstr>
      <vt:lpstr>Calibri Light</vt:lpstr>
      <vt:lpstr>Mangal</vt:lpstr>
      <vt:lpstr>Arial</vt:lpstr>
      <vt:lpstr>Office Theme</vt:lpstr>
      <vt:lpstr>PowerPoint Presentation</vt:lpstr>
      <vt:lpstr>PILIETI, PABUSK IR GINK MIŠKĄ!</vt:lpstr>
      <vt:lpstr>KĄ REIKIA ŽINOTI  APIE LIETUVOS MIŠKUS? MIŠKO GYNĖJO ABC  </vt:lpstr>
      <vt:lpstr>Turinys</vt:lpstr>
      <vt:lpstr>ŽODYNĖLIS</vt:lpstr>
      <vt:lpstr>KAŽKADA VISA LIETUVA BUVO SENGIRĖ …</vt:lpstr>
      <vt:lpstr>MIŠKAS, URĖDIJŲ PASKIRTIS IR MEDIENOS KAINA</vt:lpstr>
      <vt:lpstr>PowerPoint Presentation</vt:lpstr>
      <vt:lpstr>PowerPoint Presentation</vt:lpstr>
      <vt:lpstr>4 MIŠKŲ GRUPĖS</vt:lpstr>
      <vt:lpstr>LIETUVOS MIŠKAI SUSKIRSTYTI Į 4 GRUPES:</vt:lpstr>
      <vt:lpstr>I GRUPĖ  (REZERVATAI) - JOKIŲ KIRTIMŲ, miškai palikti natūraliai vystytis ir augti (1,1 %)  II GRUPĖ: SPECIALIOS PASKIRTIES  - 2 grupės  (12%) GALIMI ATVEJINIAI KIRTIMAI (plynas, tik per kelis etapus)  A GRUPĖ - EKOSISTEMŲ APSAUGOS MIŠKAI. Kraštovaizdžio, telmologinių, pedologinių, botaninių, miško genetinių, zoologinių, botaninių – zoologinių draustinių ir draustinių, esančių valstybiniuose parkuose bei biosferose monitoringo teritorijose miškai, saugomų gamtos išteklių sklypų bei priešeroziniai.  KIRTIMŲ TIKSLAS - IŠSAUGOTI ARBA ATKURTI MIŠKO EKOSISTEMAS.   B GRUPĖ - REKREACINIAI MIŠKAI. Miško parkai, miestų miškai, kurortiniai miškai, valstybinių parkų rekreacinių zonų miškai, rekreaciniai miško sklypai ir kiti miškai skirti poilsiui. Tokių miškų Lietuvoje yra 3,8 %.  KIRTIMŲ TIKSLAS – FORMUOTI IR IŠSAUGOTI REKREACINĘ MIŠKO APLINKĄ.   III GRUPĖ: APSAUGINIAI  (15,2 %) GALIMI ATVEJINIAI KIRTIMAI. GALIMI PLYNI KIRTIMAI iki 5 ha  Geologinių, geomorfologinių, hidrografinių, kartografinių ir kultūrinių draustinių bei šių rūšių draustinių, esančių valstybiniuose parkuose bei biosferos monitoringo teritorijose miškai, apsaugos zonos ir kiti miškai. KIRTIMŲ TIKSLAS – FORMUOTI produktyvius medynus, galinčius atlikti dirvožemio, oro, vandenų, žmogaus gyvenamosios APLINKOS APSAUGOS FUNKCIJAS.   IV GRUPĖ: ŪKINIAI (MEDIENAI) MIŠKAI  (71%) GALIMI PLYNI KIRTIMAI iki 8 ha. LEIDŽIAMI VISI KIRTIMAI. Tai visi kiti miškai, nepriskirti I-III grupėms, tarp jų valstybinių parkų ūkinių zonų miškai.  KIRTIMŲ TIKSLAS – laikantis gamtosaugos reikalavimų FORMUOTI PRODUKTYVŲ MIŠKĄ (MEDIENAI).          </vt:lpstr>
      <vt:lpstr>PowerPoint Presentation</vt:lpstr>
      <vt:lpstr>Kas skirsto miškus į grupes?</vt:lpstr>
      <vt:lpstr>PRIVATŪS IR VALSTYBINIAI MIŠKAI</vt:lpstr>
      <vt:lpstr>Lietuvoje apie pusė miškų yra valstybės </vt:lpstr>
      <vt:lpstr>PowerPoint Presentation</vt:lpstr>
      <vt:lpstr>PowerPoint Presentation</vt:lpstr>
      <vt:lpstr>PowerPoint Presentation</vt:lpstr>
      <vt:lpstr>PowerPoint Presentation</vt:lpstr>
      <vt:lpstr>Niekieno miškai (priklauso gamtai :)</vt:lpstr>
      <vt:lpstr>MIŠKO NAUDOJIMAS</vt:lpstr>
      <vt:lpstr>PowerPoint Presentation</vt:lpstr>
      <vt:lpstr>KIRTIMŲ BŪDAI LIETUVOJE   „Kai studijavau miškininkystę, senieji profesoriai mokė: „Mišką reikia kirsti taip, kad jis to nepajustų“. Tai – profesoriaus Algirdo Matulionio, miškininkystės mokslo pradininko žodžiai. Dabar šiuos žodžius miškininkai pamiršo.“ (Andrejus GAIDAMAVIČIUS)   </vt:lpstr>
      <vt:lpstr>PAGRINDINIAI KIRTIMŲ BŪDAI</vt:lpstr>
      <vt:lpstr>PowerPoint Presentation</vt:lpstr>
      <vt:lpstr>PowerPoint Presentation</vt:lpstr>
      <vt:lpstr>AR ŽINAI, KAD </vt:lpstr>
      <vt:lpstr>PowerPoint Presentation</vt:lpstr>
      <vt:lpstr>PowerPoint Presentation</vt:lpstr>
      <vt:lpstr>KIEK GYVENA MEDŽIAI?</vt:lpstr>
      <vt:lpstr>KOKIO AMŽIAUS MEDŽIUS KERTA?</vt:lpstr>
      <vt:lpstr>PowerPoint Presentation</vt:lpstr>
      <vt:lpstr>KIRTIMAI PAUKŠČIŲ PERĖJIMO METU:</vt:lpstr>
      <vt:lpstr>Paukščių perėjimo metu taikomi apribojimai:</vt:lpstr>
      <vt:lpstr>Ar žinai, kad Lietuva diegia skandinavišką miškų valdymo modelį, kuris yra orientuotas į vieną miško funkciją – medieną?</vt:lpstr>
      <vt:lpstr>MIŠKŲ SVEIKATĄ IR IMUNITETĄ  LABIAUSIAI ALINA 3 DALYKAI: </vt:lpstr>
      <vt:lpstr>PowerPoint Presentation</vt:lpstr>
      <vt:lpstr>PowerPoint Presentation</vt:lpstr>
      <vt:lpstr>NEREGĖTA LIETUVA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Į MIŠKĄ IŠ VARTOTOJŲ POZICIJOS </vt:lpstr>
      <vt:lpstr>PowerPoint Presentation</vt:lpstr>
      <vt:lpstr>PowerPoint Presentation</vt:lpstr>
      <vt:lpstr>PowerPoint Presentation</vt:lpstr>
      <vt:lpstr>Europa – beveik be natūralių miškų. Danijos miškai surikiuoti eilutėmis. </vt:lpstr>
      <vt:lpstr>PowerPoint Presentation</vt:lpstr>
      <vt:lpstr>  </vt:lpstr>
      <vt:lpstr>     PRAMONINĖS MEDIENOS PLANTACIJOS (“DARŽININKYSTĖ”)</vt:lpstr>
      <vt:lpstr>AR ŽINAI, KAD …  GMO medžiai. Jau auga Kinijoje. Ką mes matome, kas vyksta su tomis medžių plantacijomis, kurios išplito po visą pasaulį – jos nesaugo miškų, jos naikina miškus. Plantacijos komerciškai yra gerokai pelningesnės nei įprastinis natūralus miškas. Ir priežastis yra ta, kad iš jų pramonė gali išgauti daugiau medienos arba gauti specifinę medieną. Natūraliuose miškuose jie to negali daryti. Tai kainuoja pinigus.” </vt:lpstr>
      <vt:lpstr>Miškų sveikatą ir imunitetą alina. Reziumė: </vt:lpstr>
      <vt:lpstr>PowerPoint Presentation</vt:lpstr>
      <vt:lpstr>PowerPoint Presentation</vt:lpstr>
      <vt:lpstr> BIOĮVAIROVĖ - gyvybės formų, rūšių įvairovės visuma. </vt:lpstr>
      <vt:lpstr>Kuo svarbi gyvybės įvairovė miške? </vt:lpstr>
      <vt:lpstr>PowerPoint Presentation</vt:lpstr>
      <vt:lpstr>PowerPoint Presentation</vt:lpstr>
      <vt:lpstr>PowerPoint Presentation</vt:lpstr>
      <vt:lpstr>PowerPoint Presentation</vt:lpstr>
      <vt:lpstr>NEGYVA MEDIENA:</vt:lpstr>
      <vt:lpstr>Kita priežastis, kodėl negyvos medienos miškuose nėra pakankamai – neigiama žmonių nuomonė apie sausuolius, stuobrius ir virtuolius. Matyt, nuo tų laikų, kai irstantys medžių kamienai buvo retenybė miškuose, susiformavo nuomonė, kad sausuoliai ir virtuoliai yra tikras trukdis ir netvarka miške, tai miško šiukšlės ir aplaidaus miškininkų darbo požymis. Galiausiai trūnijantys kamienai – tai juk miško kenkėjų „peryklos“. </vt:lpstr>
      <vt:lpstr>PowerPoint Presentation</vt:lpstr>
      <vt:lpstr>PowerPoint Presentation</vt:lpstr>
      <vt:lpstr>Europoje yra išlikusi tik viena sengirė – BELOVEŽAS (Lenkija, Baltarusija), visur kitur – sengirių likučiai</vt:lpstr>
      <vt:lpstr>PowerPoint Presentation</vt:lpstr>
      <vt:lpstr>PowerPoint Presentation</vt:lpstr>
      <vt:lpstr>Kai kurios rūšys gali išgyventi tik senuose miškuose:</vt:lpstr>
      <vt:lpstr>AR ŽINAI, KAD </vt:lpstr>
      <vt:lpstr>Sengirės likučiai ir fragmentai Lietuvoje: </vt:lpstr>
      <vt:lpstr>2 pasaulėjautos/ pasaulėžiūros – 2 keliai</vt:lpstr>
      <vt:lpstr>MIŠKAS – TIK MEDIENA AR GYVA BIOLOGINĖ BENDRUOMENĖ?</vt:lpstr>
      <vt:lpstr>MIŠKAI – GYVYBĖS PRIEBĖGA</vt:lpstr>
      <vt:lpstr>PowerPoint Presentation</vt:lpstr>
      <vt:lpstr>PASENĘS MIŠKO APIBRĖŽIMAS …</vt:lpstr>
      <vt:lpstr>1948 m. MIŠKO APIBRĖŽIMAS</vt:lpstr>
      <vt:lpstr>EKOLOGINIS MIŠKO APIBRĖŽIMAS </vt:lpstr>
      <vt:lpstr>TAI GALI TĘSTIS ILGAI IR BŪTI NEPASTEBĖTA</vt:lpstr>
      <vt:lpstr>GYVOS GAMTOS GENOCIDAS</vt:lpstr>
      <vt:lpstr>LAISVA RINKA IR TVARUS MIŠKAS?    KODĖL APLINKOSAUGA SVARBIAU UŽ EKONOMIKĄ? </vt:lpstr>
      <vt:lpstr>PowerPoint Presentation</vt:lpstr>
      <vt:lpstr>MIŠKŲ POLITIKOS KRYPTĮ formuoja: </vt:lpstr>
      <vt:lpstr>SVARBU! 2018 Vyriausybė padidino kirtimų normą 6 proc. t.y. Lietuvoje per 5 metus atsiras dar papildomai 200 -300 plynių (viena vidutiniškai 3 ha dydžio). Pagrindinis taikiklis – komercinės brandos sulaukę šimtamečiai pušynai, kuriuos po karo sodino mūsų seneliai.</vt:lpstr>
      <vt:lpstr>PowerPoint Presentation</vt:lpstr>
      <vt:lpstr>PowerPoint Presentation</vt:lpstr>
      <vt:lpstr>PowerPoint Presentation</vt:lpstr>
      <vt:lpstr>KĄ MANO PILIEČIAI?</vt:lpstr>
      <vt:lpstr>PowerPoint Presentation</vt:lpstr>
      <vt:lpstr>PILIETINĖ NUOMONĖ</vt:lpstr>
      <vt:lpstr>PowerPoint Presentation</vt:lpstr>
      <vt:lpstr>PowerPoint Presentation</vt:lpstr>
      <vt:lpstr>Vieną kartą ir visiems laikams turi būti pareikšta mūsų piliečių nuomonė – kas mums yra miškas ir kokią Lietuvą mes norime matyti ateityje.“  „Aš manau, kad miško kirtimą Lietuvoje, praktiškai, reikia uždrausti visiškai. Jeigu jo (miško) šiai dienai yra daugiau kaip pusė iškirsta, tai reiškia – fatalinė katastrofa Lietuvai. Lietuva niekam nebus reikalinga kaip gamtinė vieta. Ji bus reikalinga kaip vieta bet kam – pastatyt fabrikui, kelią padaryt. Tokia kaip geografinė vieta su savo landšaftu, su savo gamtinėmis gėrybėmis, ji nebebus įdomi niekam.  Ji bus Olandija – kvadratėliai, viskas suskirstyta, išlyginta, iščiupinėta. Kam miškas – kopūstų laukas, tam tai gražu.   Kai kas sakys  – visiškas absurdas – nekirsti miško? Juk ir statybos, ir baldų pramonė… ką mes negalėsime medžio nusikirst? Taip, nebegalėsim, importuokim tą medį – jis bus brangus, sakysit, … tegul būna – mes pradėsime jį gerbti.“  Mantas SAKALAUSKAS  </vt:lpstr>
      <vt:lpstr>PowerPoint Presentation</vt:lpstr>
      <vt:lpstr>PRIEŽASTINĖ - PASEKMIŲ GRANDINĖ:</vt:lpstr>
      <vt:lpstr>PowerPoint Presentation</vt:lpstr>
      <vt:lpstr>KĄ DARYTI? – VIEŠINTI, ŠVIESTI, KURTI VIZIJĄ!</vt:lpstr>
      <vt:lpstr>GYVO MIŠKO REFORMA: HOLISTINĖ MIŠKININKYSTĖ</vt:lpstr>
      <vt:lpstr>PowerPoint Presentation</vt:lpstr>
      <vt:lpstr>PowerPoint Presentation</vt:lpstr>
      <vt:lpstr>PowerPoint Presentation</vt:lpstr>
      <vt:lpstr>BE KOMENTARŲ…</vt:lpstr>
      <vt:lpstr>”Miškus galima būtų atiduoti Ūkio arba Finansų ministerijai” </vt:lpstr>
      <vt:lpstr>PowerPoint Presentation</vt:lpstr>
      <vt:lpstr>PowerPoint Presentation</vt:lpstr>
      <vt:lpstr>PowerPoint Presentation</vt:lpstr>
      <vt:lpstr>PowerPoint Presentation</vt:lpstr>
      <vt:lpstr>PowerPoint Presentation</vt:lpstr>
      <vt:lpstr>LŽVS programa: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ESTIJOS MIŠKAI PO REFORMOS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Kas augančiai IKEA korporacijai su 400 baldų parduotuvių garantuos  reikiamą kiekį ir žemą kainą?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klausimai turintys p o l i t i n į atspalvį, turi būti derinami su Aplinkos viceministru Martynu NORBUTU.“ (16 punktas)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KOKIUS MIŠKUS NORIME MATYT RYTOJ?</dc:title>
  <dc:creator>justina.vidzene@gmail.com</dc:creator>
  <cp:lastModifiedBy>justina.vidzene@gmail.com</cp:lastModifiedBy>
  <cp:revision>125</cp:revision>
  <dcterms:created xsi:type="dcterms:W3CDTF">2018-03-25T22:08:15Z</dcterms:created>
  <dcterms:modified xsi:type="dcterms:W3CDTF">2018-08-30T07:47:55Z</dcterms:modified>
</cp:coreProperties>
</file>